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3"/>
    <p:sldId id="665" r:id="rId4"/>
    <p:sldId id="507" r:id="rId5"/>
    <p:sldId id="592" r:id="rId6"/>
    <p:sldId id="590" r:id="rId7"/>
    <p:sldId id="494" r:id="rId8"/>
    <p:sldId id="506" r:id="rId9"/>
    <p:sldId id="525" r:id="rId10"/>
    <p:sldId id="347" r:id="rId11"/>
    <p:sldId id="647" r:id="rId12"/>
    <p:sldId id="528" r:id="rId13"/>
    <p:sldId id="527" r:id="rId15"/>
    <p:sldId id="632" r:id="rId16"/>
    <p:sldId id="349" r:id="rId17"/>
    <p:sldId id="553" r:id="rId18"/>
    <p:sldId id="551" r:id="rId19"/>
    <p:sldId id="541" r:id="rId20"/>
    <p:sldId id="509" r:id="rId21"/>
    <p:sldId id="274" r:id="rId22"/>
    <p:sldId id="276" r:id="rId23"/>
    <p:sldId id="277" r:id="rId24"/>
    <p:sldId id="505" r:id="rId25"/>
    <p:sldId id="631" r:id="rId26"/>
    <p:sldId id="510" r:id="rId27"/>
    <p:sldId id="512" r:id="rId28"/>
    <p:sldId id="511" r:id="rId29"/>
    <p:sldId id="552" r:id="rId30"/>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a:srgbClr val="4874CB"/>
    <a:srgbClr val="000000"/>
    <a:srgbClr val="6DBFEE"/>
    <a:srgbClr val="FF0000"/>
    <a:srgbClr val="DAE3F5"/>
    <a:srgbClr val="CFD6EC"/>
    <a:srgbClr val="E9ECF6"/>
    <a:srgbClr val="41B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595" autoAdjust="0"/>
  </p:normalViewPr>
  <p:slideViewPr>
    <p:cSldViewPr snapToGrid="0">
      <p:cViewPr varScale="1">
        <p:scale>
          <a:sx n="108" d="100"/>
          <a:sy n="108" d="100"/>
        </p:scale>
        <p:origin x="5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61.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tags" Target="../tags/tag19.xml"/><Relationship Id="rId2" Type="http://schemas.openxmlformats.org/officeDocument/2006/relationships/image" Target="../media/image14.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20.xml"/><Relationship Id="rId2" Type="http://schemas.openxmlformats.org/officeDocument/2006/relationships/image" Target="../media/image16.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1.xml"/><Relationship Id="rId2" Type="http://schemas.openxmlformats.org/officeDocument/2006/relationships/image" Target="../media/image17.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tags" Target="../tags/tag22.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tags" Target="../tags/tag23.xml"/><Relationship Id="rId2" Type="http://schemas.openxmlformats.org/officeDocument/2006/relationships/image" Target="../media/image19.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oleObject" Target="../embeddings/oleObject1.bin"/><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23.png"/><Relationship Id="rId2" Type="http://schemas.openxmlformats.org/officeDocument/2006/relationships/tags" Target="../tags/tag26.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tags" Target="../tags/tag29.xml"/><Relationship Id="rId2" Type="http://schemas.openxmlformats.org/officeDocument/2006/relationships/image" Target="../media/image26.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0.png"/><Relationship Id="rId3" Type="http://schemas.openxmlformats.org/officeDocument/2006/relationships/tags" Target="../tags/tag30.xml"/><Relationship Id="rId2" Type="http://schemas.openxmlformats.org/officeDocument/2006/relationships/image" Target="../media/image29.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tags" Target="../tags/tag34.xml"/><Relationship Id="rId3" Type="http://schemas.openxmlformats.org/officeDocument/2006/relationships/image" Target="../media/image33.png"/><Relationship Id="rId2" Type="http://schemas.openxmlformats.org/officeDocument/2006/relationships/tags" Target="../tags/tag33.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image" Target="../media/image35.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image" Target="../media/image38.png"/><Relationship Id="rId5" Type="http://schemas.openxmlformats.org/officeDocument/2006/relationships/tags" Target="../tags/tag39.xml"/><Relationship Id="rId4" Type="http://schemas.openxmlformats.org/officeDocument/2006/relationships/image" Target="../media/image37.jpeg"/><Relationship Id="rId3" Type="http://schemas.openxmlformats.org/officeDocument/2006/relationships/tags" Target="../tags/tag38.xml"/><Relationship Id="rId21" Type="http://schemas.openxmlformats.org/officeDocument/2006/relationships/slideLayout" Target="../slideLayouts/slideLayout1.xml"/><Relationship Id="rId20" Type="http://schemas.openxmlformats.org/officeDocument/2006/relationships/tags" Target="../tags/tag49.xml"/><Relationship Id="rId2" Type="http://schemas.openxmlformats.org/officeDocument/2006/relationships/tags" Target="../tags/tag37.xml"/><Relationship Id="rId19" Type="http://schemas.openxmlformats.org/officeDocument/2006/relationships/tags" Target="../tags/tag48.xml"/><Relationship Id="rId18" Type="http://schemas.openxmlformats.org/officeDocument/2006/relationships/tags" Target="../tags/tag47.xml"/><Relationship Id="rId17" Type="http://schemas.openxmlformats.org/officeDocument/2006/relationships/tags" Target="../tags/tag46.xml"/><Relationship Id="rId16" Type="http://schemas.openxmlformats.org/officeDocument/2006/relationships/image" Target="../media/image42.png"/><Relationship Id="rId15" Type="http://schemas.openxmlformats.org/officeDocument/2006/relationships/tags" Target="../tags/tag45.xml"/><Relationship Id="rId14" Type="http://schemas.openxmlformats.org/officeDocument/2006/relationships/image" Target="../media/image41.png"/><Relationship Id="rId13" Type="http://schemas.openxmlformats.org/officeDocument/2006/relationships/tags" Target="../tags/tag44.xml"/><Relationship Id="rId12" Type="http://schemas.openxmlformats.org/officeDocument/2006/relationships/image" Target="../media/image40.png"/><Relationship Id="rId11" Type="http://schemas.openxmlformats.org/officeDocument/2006/relationships/tags" Target="../tags/tag43.xml"/><Relationship Id="rId10" Type="http://schemas.openxmlformats.org/officeDocument/2006/relationships/image" Target="../media/image39.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43.png"/><Relationship Id="rId2" Type="http://schemas.openxmlformats.org/officeDocument/2006/relationships/tags" Target="../tags/tag50.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6.xml"/><Relationship Id="rId1" Type="http://schemas.openxmlformats.org/officeDocument/2006/relationships/tags" Target="../tags/tag5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4.jpeg"/><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9" Type="http://schemas.openxmlformats.org/officeDocument/2006/relationships/image" Target="../media/image5.svg"/><Relationship Id="rId8" Type="http://schemas.openxmlformats.org/officeDocument/2006/relationships/image" Target="../media/image4.png"/><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3.xml"/><Relationship Id="rId6" Type="http://schemas.openxmlformats.org/officeDocument/2006/relationships/image" Target="../media/image7.png"/><Relationship Id="rId5" Type="http://schemas.openxmlformats.org/officeDocument/2006/relationships/tags" Target="../tags/tag12.xml"/><Relationship Id="rId4" Type="http://schemas.openxmlformats.org/officeDocument/2006/relationships/image" Target="../media/image6.png"/><Relationship Id="rId3" Type="http://schemas.openxmlformats.org/officeDocument/2006/relationships/tags" Target="../tags/tag11.xml"/><Relationship Id="rId2" Type="http://schemas.openxmlformats.org/officeDocument/2006/relationships/hyperlink" Target="https://zbcgxt.sdipct.edu.cn/" TargetMode="Externa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tags" Target="../tags/tag16.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tags" Target="../tags/tag18.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tags" Target="../tags/tag1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0" name="图片 9" descr="logo (1)"/>
          <p:cNvPicPr>
            <a:picLocks noChangeAspect="1"/>
          </p:cNvPicPr>
          <p:nvPr/>
        </p:nvPicPr>
        <p:blipFill>
          <a:blip r:embed="rId2"/>
          <a:stretch>
            <a:fillRect/>
          </a:stretch>
        </p:blipFill>
        <p:spPr>
          <a:xfrm>
            <a:off x="1773555" y="1128395"/>
            <a:ext cx="8448675" cy="1318260"/>
          </a:xfrm>
          <a:prstGeom prst="rect">
            <a:avLst/>
          </a:prstGeom>
        </p:spPr>
      </p:pic>
      <p:sp>
        <p:nvSpPr>
          <p:cNvPr id="15" name="文本框 14"/>
          <p:cNvSpPr txBox="1"/>
          <p:nvPr/>
        </p:nvSpPr>
        <p:spPr>
          <a:xfrm>
            <a:off x="4822825" y="5461000"/>
            <a:ext cx="4064000" cy="460375"/>
          </a:xfrm>
          <a:prstGeom prst="rect">
            <a:avLst/>
          </a:prstGeom>
          <a:noFill/>
        </p:spPr>
        <p:txBody>
          <a:bodyPr wrap="square" rtlCol="0">
            <a:spAutoFit/>
          </a:bodyPr>
          <a:lstStyle/>
          <a:p>
            <a:pPr algn="ctr"/>
            <a:r>
              <a:rPr lang="en-US" altLang="zh-CN" sz="2400" b="1" dirty="0">
                <a:solidFill>
                  <a:srgbClr val="0C6FCA"/>
                </a:solidFill>
              </a:rPr>
              <a:t>2024.3.19</a:t>
            </a:r>
            <a:endParaRPr lang="en-US" altLang="zh-CN" sz="2400" b="1" dirty="0">
              <a:solidFill>
                <a:srgbClr val="0C6FCA"/>
              </a:solidFill>
            </a:endParaRPr>
          </a:p>
        </p:txBody>
      </p:sp>
      <p:sp>
        <p:nvSpPr>
          <p:cNvPr id="2" name="文本框 1"/>
          <p:cNvSpPr txBox="1"/>
          <p:nvPr/>
        </p:nvSpPr>
        <p:spPr>
          <a:xfrm>
            <a:off x="1981835" y="3147695"/>
            <a:ext cx="8305165" cy="768350"/>
          </a:xfrm>
          <a:prstGeom prst="rect">
            <a:avLst/>
          </a:prstGeom>
          <a:noFill/>
        </p:spPr>
        <p:txBody>
          <a:bodyPr wrap="square" rtlCol="0">
            <a:spAutoFit/>
          </a:bodyPr>
          <a:p>
            <a:pPr algn="ctr"/>
            <a:r>
              <a:rPr lang="zh-CN" altLang="en-US" sz="4400" b="1" dirty="0">
                <a:solidFill>
                  <a:srgbClr val="0C6FCA"/>
                </a:solidFill>
              </a:rPr>
              <a:t>招标采购业务及系统操作宣讲会</a:t>
            </a:r>
            <a:endParaRPr lang="zh-CN" altLang="en-US" sz="4400" b="1" dirty="0">
              <a:solidFill>
                <a:srgbClr val="0C6FCA"/>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2917190" y="905510"/>
            <a:ext cx="9194165" cy="5521960"/>
          </a:xfrm>
          <a:prstGeom prst="rect">
            <a:avLst/>
          </a:prstGeom>
        </p:spPr>
      </p:pic>
      <p:sp>
        <p:nvSpPr>
          <p:cNvPr id="2" name="矩形标注 1"/>
          <p:cNvSpPr/>
          <p:nvPr>
            <p:custDataLst>
              <p:tags r:id="rId3"/>
            </p:custDataLst>
          </p:nvPr>
        </p:nvSpPr>
        <p:spPr>
          <a:xfrm>
            <a:off x="95250" y="905510"/>
            <a:ext cx="2658745" cy="5585460"/>
          </a:xfrm>
          <a:prstGeom prst="wedgeRectCallout">
            <a:avLst>
              <a:gd name="adj1" fmla="val 49362"/>
              <a:gd name="adj2" fmla="val -1292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0000"/>
              </a:lnSpc>
            </a:pPr>
            <a:r>
              <a:rPr lang="zh-CN" altLang="en-US" dirty="0">
                <a:solidFill>
                  <a:schemeClr val="tx1"/>
                </a:solidFill>
              </a:rPr>
              <a:t>二、意向公开</a:t>
            </a:r>
            <a:endParaRPr lang="en-US" altLang="zh-CN" dirty="0">
              <a:solidFill>
                <a:schemeClr val="tx1"/>
              </a:solidFill>
            </a:endParaRPr>
          </a:p>
          <a:p>
            <a:pPr>
              <a:lnSpc>
                <a:spcPct val="100000"/>
              </a:lnSpc>
            </a:pPr>
            <a:endParaRPr lang="en-US" altLang="zh-CN" dirty="0">
              <a:solidFill>
                <a:schemeClr val="tx1"/>
              </a:solidFill>
            </a:endParaRPr>
          </a:p>
          <a:p>
            <a:pPr>
              <a:lnSpc>
                <a:spcPct val="100000"/>
              </a:lnSpc>
            </a:pPr>
            <a:r>
              <a:rPr lang="en-US" altLang="zh-CN" dirty="0">
                <a:solidFill>
                  <a:schemeClr val="tx1"/>
                </a:solidFill>
              </a:rPr>
              <a:t>1.</a:t>
            </a:r>
            <a:r>
              <a:rPr lang="zh-CN" altLang="en-US" dirty="0">
                <a:solidFill>
                  <a:schemeClr val="tx1"/>
                </a:solidFill>
              </a:rPr>
              <a:t>点击【添加】新建项目，红色星号为必填项</a:t>
            </a:r>
            <a:endParaRPr lang="en-US" altLang="zh-CN" dirty="0">
              <a:solidFill>
                <a:schemeClr val="tx1"/>
              </a:solidFill>
            </a:endParaRPr>
          </a:p>
          <a:p>
            <a:pPr>
              <a:lnSpc>
                <a:spcPct val="100000"/>
              </a:lnSpc>
            </a:pPr>
            <a:endParaRPr lang="zh-CN" altLang="en-US" dirty="0">
              <a:solidFill>
                <a:schemeClr val="tx1"/>
              </a:solidFill>
            </a:endParaRPr>
          </a:p>
          <a:p>
            <a:r>
              <a:rPr lang="en-US" altLang="zh-CN" dirty="0">
                <a:solidFill>
                  <a:schemeClr val="tx1"/>
                </a:solidFill>
              </a:rPr>
              <a:t>2.</a:t>
            </a:r>
            <a:r>
              <a:rPr lang="zh-CN" altLang="en-US" dirty="0">
                <a:solidFill>
                  <a:schemeClr val="tx1"/>
                </a:solidFill>
              </a:rPr>
              <a:t>未走审批流程的意向公开，经办人点击【删除】可删除该意向公开</a:t>
            </a:r>
            <a:endParaRPr lang="zh-CN" altLang="en-US" dirty="0">
              <a:solidFill>
                <a:schemeClr val="tx1"/>
              </a:solidFill>
            </a:endParaRPr>
          </a:p>
          <a:p>
            <a:endParaRPr lang="en-US" altLang="zh-CN" dirty="0">
              <a:solidFill>
                <a:schemeClr val="tx1"/>
              </a:solidFill>
            </a:endParaRPr>
          </a:p>
          <a:p>
            <a:r>
              <a:rPr lang="en-US" altLang="zh-CN" dirty="0">
                <a:solidFill>
                  <a:schemeClr val="tx1"/>
                </a:solidFill>
              </a:rPr>
              <a:t>3.</a:t>
            </a:r>
            <a:r>
              <a:rPr lang="zh-CN" altLang="en-US" dirty="0">
                <a:solidFill>
                  <a:schemeClr val="tx1"/>
                </a:solidFill>
              </a:rPr>
              <a:t>每个意向公开可包含多个子项目，点击【添加项目】添加</a:t>
            </a:r>
            <a:endParaRPr lang="en-US" altLang="zh-CN" dirty="0">
              <a:solidFill>
                <a:schemeClr val="tx1"/>
              </a:solidFill>
            </a:endParaRPr>
          </a:p>
          <a:p>
            <a:endParaRPr lang="zh-CN" altLang="en-US" dirty="0">
              <a:solidFill>
                <a:schemeClr val="tx1"/>
              </a:solidFill>
            </a:endParaRPr>
          </a:p>
          <a:p>
            <a:r>
              <a:rPr lang="en-US" altLang="zh-CN" dirty="0">
                <a:solidFill>
                  <a:schemeClr val="tx1"/>
                </a:solidFill>
              </a:rPr>
              <a:t>4.</a:t>
            </a:r>
            <a:r>
              <a:rPr lang="zh-CN" altLang="en-US" dirty="0">
                <a:solidFill>
                  <a:schemeClr val="tx1"/>
                </a:solidFill>
              </a:rPr>
              <a:t>填写完成点击</a:t>
            </a:r>
            <a:r>
              <a:rPr lang="en-US" altLang="zh-CN" dirty="0">
                <a:solidFill>
                  <a:schemeClr val="tx1"/>
                </a:solidFill>
              </a:rPr>
              <a:t>【</a:t>
            </a:r>
            <a:r>
              <a:rPr lang="zh-CN" altLang="en-US" dirty="0">
                <a:solidFill>
                  <a:schemeClr val="tx1"/>
                </a:solidFill>
              </a:rPr>
              <a:t>暂存</a:t>
            </a:r>
            <a:r>
              <a:rPr lang="en-US" altLang="zh-CN" dirty="0">
                <a:solidFill>
                  <a:schemeClr val="tx1"/>
                </a:solidFill>
              </a:rPr>
              <a:t>】</a:t>
            </a:r>
            <a:r>
              <a:rPr lang="zh-CN" altLang="en-US" dirty="0">
                <a:solidFill>
                  <a:schemeClr val="tx1"/>
                </a:solidFill>
              </a:rPr>
              <a:t>保存意向公开，点击</a:t>
            </a:r>
            <a:r>
              <a:rPr lang="en-US" altLang="zh-CN" dirty="0">
                <a:solidFill>
                  <a:schemeClr val="tx1"/>
                </a:solidFill>
              </a:rPr>
              <a:t>【</a:t>
            </a:r>
            <a:r>
              <a:rPr lang="zh-CN" altLang="en-US" dirty="0">
                <a:solidFill>
                  <a:schemeClr val="tx1"/>
                </a:solidFill>
              </a:rPr>
              <a:t>提交审核</a:t>
            </a:r>
            <a:r>
              <a:rPr lang="en-US" altLang="zh-CN" dirty="0">
                <a:solidFill>
                  <a:schemeClr val="tx1"/>
                </a:solidFill>
              </a:rPr>
              <a:t>】</a:t>
            </a:r>
            <a:r>
              <a:rPr lang="zh-CN" altLang="en-US" dirty="0">
                <a:solidFill>
                  <a:schemeClr val="tx1"/>
                </a:solidFill>
              </a:rPr>
              <a:t>履行审批流，审批人为申请单位负责人</a:t>
            </a:r>
            <a:endParaRPr lang="en-US" altLang="zh-CN" dirty="0">
              <a:solidFill>
                <a:schemeClr val="tx1"/>
              </a:solidFill>
            </a:endParaRPr>
          </a:p>
          <a:p>
            <a:r>
              <a:rPr lang="zh-CN" altLang="en-US" sz="1200" dirty="0">
                <a:solidFill>
                  <a:srgbClr val="FFFF00"/>
                </a:solidFill>
                <a:sym typeface="+mn-ea"/>
              </a:rPr>
              <a:t>注：政府采购项目只有意向公开后，才能提交采购申请审批，非政府采购项目不需要意向公开。</a:t>
            </a:r>
            <a:endParaRPr lang="zh-CN" altLang="en-US" sz="1200" dirty="0">
              <a:solidFill>
                <a:srgbClr val="FFFF00"/>
              </a:solidFill>
            </a:endParaRPr>
          </a:p>
          <a:p>
            <a:pPr>
              <a:lnSpc>
                <a:spcPct val="100000"/>
              </a:lnSpc>
            </a:pPr>
            <a:endParaRPr lang="zh-CN" altLang="en-US" dirty="0">
              <a:solidFill>
                <a:schemeClr val="tx1"/>
              </a:solidFill>
            </a:endParaRPr>
          </a:p>
        </p:txBody>
      </p:sp>
      <p:cxnSp>
        <p:nvCxnSpPr>
          <p:cNvPr id="7" name="直接箭头连接符 6"/>
          <p:cNvCxnSpPr/>
          <p:nvPr/>
        </p:nvCxnSpPr>
        <p:spPr>
          <a:xfrm>
            <a:off x="2722466" y="1690604"/>
            <a:ext cx="2103120" cy="605790"/>
          </a:xfrm>
          <a:prstGeom prst="straightConnector1">
            <a:avLst/>
          </a:prstGeom>
          <a:ln w="3175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cxnSp>
        <p:nvCxnSpPr>
          <p:cNvPr id="9" name="直接箭头连接符 8"/>
          <p:cNvCxnSpPr/>
          <p:nvPr/>
        </p:nvCxnSpPr>
        <p:spPr>
          <a:xfrm flipV="1">
            <a:off x="2587846" y="2509458"/>
            <a:ext cx="2635250" cy="266065"/>
          </a:xfrm>
          <a:prstGeom prst="straightConnector1">
            <a:avLst/>
          </a:prstGeom>
          <a:ln w="3175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pic>
        <p:nvPicPr>
          <p:cNvPr id="5" name="图片 4"/>
          <p:cNvPicPr>
            <a:picLocks noChangeAspect="1"/>
          </p:cNvPicPr>
          <p:nvPr/>
        </p:nvPicPr>
        <p:blipFill>
          <a:blip r:embed="rId4"/>
          <a:stretch>
            <a:fillRect/>
          </a:stretch>
        </p:blipFill>
        <p:spPr>
          <a:xfrm>
            <a:off x="2917190" y="905510"/>
            <a:ext cx="9050020" cy="5654675"/>
          </a:xfrm>
          <a:prstGeom prst="rect">
            <a:avLst/>
          </a:prstGeom>
        </p:spPr>
      </p:pic>
      <p:cxnSp>
        <p:nvCxnSpPr>
          <p:cNvPr id="16" name="直接箭头连接符 15"/>
          <p:cNvCxnSpPr/>
          <p:nvPr/>
        </p:nvCxnSpPr>
        <p:spPr>
          <a:xfrm flipV="1">
            <a:off x="2587846" y="2218369"/>
            <a:ext cx="594360" cy="1441450"/>
          </a:xfrm>
          <a:prstGeom prst="straightConnector1">
            <a:avLst/>
          </a:prstGeom>
          <a:ln w="3175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cxnSp>
        <p:nvCxnSpPr>
          <p:cNvPr id="24" name="直接箭头连接符 23"/>
          <p:cNvCxnSpPr/>
          <p:nvPr/>
        </p:nvCxnSpPr>
        <p:spPr>
          <a:xfrm>
            <a:off x="2509693" y="4716768"/>
            <a:ext cx="5905500" cy="1520190"/>
          </a:xfrm>
          <a:prstGeom prst="straightConnector1">
            <a:avLst/>
          </a:prstGeom>
          <a:ln w="3175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a:srcRect r="13814"/>
          <a:stretch>
            <a:fillRect/>
          </a:stretch>
        </p:blipFill>
        <p:spPr>
          <a:xfrm>
            <a:off x="2839085" y="913130"/>
            <a:ext cx="9274175" cy="4446905"/>
          </a:xfrm>
          <a:prstGeom prst="rect">
            <a:avLst/>
          </a:prstGeom>
        </p:spPr>
      </p:pic>
      <p:sp>
        <p:nvSpPr>
          <p:cNvPr id="2" name="矩形标注 1"/>
          <p:cNvSpPr/>
          <p:nvPr>
            <p:custDataLst>
              <p:tags r:id="rId3"/>
            </p:custDataLst>
          </p:nvPr>
        </p:nvSpPr>
        <p:spPr>
          <a:xfrm>
            <a:off x="180340" y="913130"/>
            <a:ext cx="2527300" cy="5462905"/>
          </a:xfrm>
          <a:prstGeom prst="wedgeRectCallout">
            <a:avLst>
              <a:gd name="adj1" fmla="val 49362"/>
              <a:gd name="adj2" fmla="val -1292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0000"/>
              </a:lnSpc>
            </a:pPr>
            <a:r>
              <a:rPr lang="zh-CN" altLang="en-US" dirty="0">
                <a:solidFill>
                  <a:schemeClr val="tx1"/>
                </a:solidFill>
              </a:rPr>
              <a:t>三、采购申请审批</a:t>
            </a:r>
            <a:endParaRPr lang="en-US" altLang="zh-CN" dirty="0">
              <a:solidFill>
                <a:schemeClr val="tx1"/>
              </a:solidFill>
            </a:endParaRPr>
          </a:p>
          <a:p>
            <a:pPr>
              <a:lnSpc>
                <a:spcPct val="100000"/>
              </a:lnSpc>
            </a:pPr>
            <a:endParaRPr lang="zh-CN" altLang="en-US" dirty="0">
              <a:solidFill>
                <a:schemeClr val="tx1"/>
              </a:solidFill>
            </a:endParaRPr>
          </a:p>
          <a:p>
            <a:pPr>
              <a:lnSpc>
                <a:spcPct val="100000"/>
              </a:lnSpc>
            </a:pPr>
            <a:r>
              <a:rPr lang="en-US" altLang="zh-CN" dirty="0">
                <a:solidFill>
                  <a:schemeClr val="tx1"/>
                </a:solidFill>
              </a:rPr>
              <a:t>1.</a:t>
            </a:r>
            <a:r>
              <a:rPr lang="zh-CN" altLang="en-US" dirty="0">
                <a:solidFill>
                  <a:schemeClr val="tx1"/>
                </a:solidFill>
              </a:rPr>
              <a:t>采购申请审批单</a:t>
            </a:r>
            <a:endParaRPr lang="en-US" altLang="zh-CN" dirty="0">
              <a:solidFill>
                <a:schemeClr val="tx1"/>
              </a:solidFill>
            </a:endParaRPr>
          </a:p>
          <a:p>
            <a:pPr>
              <a:lnSpc>
                <a:spcPct val="100000"/>
              </a:lnSpc>
            </a:pPr>
            <a:r>
              <a:rPr lang="zh-CN" dirty="0">
                <a:solidFill>
                  <a:schemeClr val="tx1"/>
                </a:solidFill>
              </a:rPr>
              <a:t>在采购申请审批单页面点击【添加】新建采购申请</a:t>
            </a:r>
            <a:r>
              <a:rPr lang="zh-CN" altLang="en-US" dirty="0">
                <a:solidFill>
                  <a:schemeClr val="tx1"/>
                </a:solidFill>
              </a:rPr>
              <a:t>审批单</a:t>
            </a:r>
            <a:r>
              <a:rPr lang="zh-CN" dirty="0">
                <a:solidFill>
                  <a:schemeClr val="tx1"/>
                </a:solidFill>
              </a:rPr>
              <a:t>，红色星号为必填项</a:t>
            </a:r>
            <a:endParaRPr lang="zh-CN" altLang="en-US" dirty="0">
              <a:solidFill>
                <a:schemeClr val="tx1"/>
              </a:solidFill>
            </a:endParaRPr>
          </a:p>
          <a:p>
            <a:pPr>
              <a:lnSpc>
                <a:spcPct val="100000"/>
              </a:lnSpc>
            </a:pPr>
            <a:endParaRPr lang="zh-CN" altLang="en-US" dirty="0">
              <a:solidFill>
                <a:schemeClr val="tx1"/>
              </a:solidFill>
            </a:endParaRPr>
          </a:p>
          <a:p>
            <a:pPr>
              <a:lnSpc>
                <a:spcPct val="100000"/>
              </a:lnSpc>
            </a:pPr>
            <a:r>
              <a:rPr lang="zh-CN" altLang="en-US" dirty="0">
                <a:solidFill>
                  <a:schemeClr val="tx1"/>
                </a:solidFill>
              </a:rPr>
              <a:t>项目类别有货物、工程、服务</a:t>
            </a:r>
            <a:endParaRPr lang="zh-CN" altLang="en-US" dirty="0">
              <a:solidFill>
                <a:schemeClr val="tx1"/>
              </a:solidFill>
            </a:endParaRPr>
          </a:p>
          <a:p>
            <a:pPr>
              <a:lnSpc>
                <a:spcPct val="100000"/>
              </a:lnSpc>
            </a:pPr>
            <a:endParaRPr lang="zh-CN" altLang="en-US" dirty="0">
              <a:solidFill>
                <a:schemeClr val="tx1"/>
              </a:solidFill>
            </a:endParaRPr>
          </a:p>
          <a:p>
            <a:pPr>
              <a:lnSpc>
                <a:spcPct val="100000"/>
              </a:lnSpc>
            </a:pPr>
            <a:r>
              <a:rPr lang="zh-CN" altLang="en-US" dirty="0">
                <a:solidFill>
                  <a:schemeClr val="tx1"/>
                </a:solidFill>
              </a:rPr>
              <a:t>项目负责人可在框内选择校领导或教师（一般选择教师），后选框中选择项目负责人姓名</a:t>
            </a:r>
            <a:endParaRPr lang="zh-CN" altLang="en-US" dirty="0">
              <a:solidFill>
                <a:schemeClr val="tx1"/>
              </a:solidFill>
            </a:endParaRPr>
          </a:p>
          <a:p>
            <a:pPr>
              <a:lnSpc>
                <a:spcPct val="100000"/>
              </a:lnSpc>
            </a:pPr>
            <a:endParaRPr lang="zh-CN" altLang="en-US" dirty="0">
              <a:solidFill>
                <a:schemeClr val="tx1"/>
              </a:solidFill>
            </a:endParaRPr>
          </a:p>
          <a:p>
            <a:pPr>
              <a:lnSpc>
                <a:spcPct val="100000"/>
              </a:lnSpc>
            </a:pPr>
            <a:endParaRPr lang="zh-CN" altLang="en-US" dirty="0">
              <a:solidFill>
                <a:srgbClr val="FFFF00"/>
              </a:solidFill>
              <a:sym typeface="+mn-ea"/>
            </a:endParaRPr>
          </a:p>
          <a:p>
            <a:pPr>
              <a:lnSpc>
                <a:spcPct val="100000"/>
              </a:lnSpc>
            </a:pPr>
            <a:endParaRPr lang="zh-CN" altLang="en-US" dirty="0">
              <a:solidFill>
                <a:srgbClr val="FFFF00"/>
              </a:solidFill>
            </a:endParaRPr>
          </a:p>
        </p:txBody>
      </p:sp>
      <p:cxnSp>
        <p:nvCxnSpPr>
          <p:cNvPr id="12" name="直接箭头连接符 11"/>
          <p:cNvCxnSpPr/>
          <p:nvPr/>
        </p:nvCxnSpPr>
        <p:spPr>
          <a:xfrm>
            <a:off x="2085630" y="1632432"/>
            <a:ext cx="2483485" cy="38100"/>
          </a:xfrm>
          <a:prstGeom prst="straightConnector1">
            <a:avLst/>
          </a:prstGeom>
          <a:ln w="3175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cxnSp>
        <p:nvCxnSpPr>
          <p:cNvPr id="9" name="直接箭头连接符 8"/>
          <p:cNvCxnSpPr/>
          <p:nvPr/>
        </p:nvCxnSpPr>
        <p:spPr>
          <a:xfrm flipV="1">
            <a:off x="1517650" y="2165712"/>
            <a:ext cx="3275965" cy="78105"/>
          </a:xfrm>
          <a:prstGeom prst="straightConnector1">
            <a:avLst/>
          </a:prstGeom>
          <a:ln w="3175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2839085" y="912495"/>
            <a:ext cx="9352280" cy="5158740"/>
          </a:xfrm>
          <a:prstGeom prst="rect">
            <a:avLst/>
          </a:prstGeom>
        </p:spPr>
      </p:pic>
      <p:sp>
        <p:nvSpPr>
          <p:cNvPr id="2" name="矩形标注 1"/>
          <p:cNvSpPr/>
          <p:nvPr>
            <p:custDataLst>
              <p:tags r:id="rId3"/>
            </p:custDataLst>
          </p:nvPr>
        </p:nvSpPr>
        <p:spPr>
          <a:xfrm>
            <a:off x="180340" y="913130"/>
            <a:ext cx="2527300" cy="5158105"/>
          </a:xfrm>
          <a:prstGeom prst="wedgeRectCallout">
            <a:avLst>
              <a:gd name="adj1" fmla="val 49362"/>
              <a:gd name="adj2" fmla="val -1292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0000"/>
              </a:lnSpc>
            </a:pPr>
            <a:r>
              <a:rPr lang="zh-CN" altLang="en-US" dirty="0">
                <a:solidFill>
                  <a:schemeClr val="tx1"/>
                </a:solidFill>
              </a:rPr>
              <a:t>三、采购申请审批</a:t>
            </a:r>
            <a:endParaRPr lang="zh-CN" altLang="en-US" dirty="0">
              <a:solidFill>
                <a:schemeClr val="tx1"/>
              </a:solidFill>
            </a:endParaRPr>
          </a:p>
          <a:p>
            <a:pPr>
              <a:lnSpc>
                <a:spcPct val="100000"/>
              </a:lnSpc>
            </a:pPr>
            <a:r>
              <a:rPr lang="en-US" altLang="zh-CN" dirty="0">
                <a:solidFill>
                  <a:schemeClr val="tx1"/>
                </a:solidFill>
              </a:rPr>
              <a:t>1.</a:t>
            </a:r>
            <a:r>
              <a:rPr lang="zh-CN" altLang="en-US" dirty="0">
                <a:solidFill>
                  <a:schemeClr val="tx1"/>
                </a:solidFill>
              </a:rPr>
              <a:t>采购申请审批单</a:t>
            </a:r>
            <a:endParaRPr lang="en-US" altLang="zh-CN" dirty="0">
              <a:solidFill>
                <a:schemeClr val="tx1"/>
              </a:solidFill>
            </a:endParaRPr>
          </a:p>
          <a:p>
            <a:pPr>
              <a:lnSpc>
                <a:spcPct val="100000"/>
              </a:lnSpc>
            </a:pPr>
            <a:r>
              <a:rPr lang="zh-CN" dirty="0">
                <a:solidFill>
                  <a:schemeClr val="tx1"/>
                </a:solidFill>
              </a:rPr>
              <a:t>在采购申请审批单页面点击【添加】新建采购申请</a:t>
            </a:r>
            <a:r>
              <a:rPr lang="zh-CN" altLang="en-US" dirty="0">
                <a:solidFill>
                  <a:schemeClr val="tx1"/>
                </a:solidFill>
              </a:rPr>
              <a:t>审批单</a:t>
            </a:r>
            <a:r>
              <a:rPr lang="zh-CN" dirty="0">
                <a:solidFill>
                  <a:schemeClr val="tx1"/>
                </a:solidFill>
              </a:rPr>
              <a:t>，红色星号为必填项</a:t>
            </a:r>
            <a:endParaRPr lang="zh-CN" altLang="en-US" dirty="0">
              <a:solidFill>
                <a:schemeClr val="tx1"/>
              </a:solidFill>
            </a:endParaRPr>
          </a:p>
          <a:p>
            <a:pPr>
              <a:lnSpc>
                <a:spcPct val="100000"/>
              </a:lnSpc>
            </a:pPr>
            <a:endParaRPr lang="zh-CN" altLang="en-US" dirty="0">
              <a:solidFill>
                <a:schemeClr val="tx1"/>
              </a:solidFill>
            </a:endParaRPr>
          </a:p>
          <a:p>
            <a:pPr>
              <a:lnSpc>
                <a:spcPct val="100000"/>
              </a:lnSpc>
            </a:pPr>
            <a:r>
              <a:rPr lang="zh-CN" altLang="en-US" dirty="0">
                <a:solidFill>
                  <a:schemeClr val="tx1"/>
                </a:solidFill>
              </a:rPr>
              <a:t>项目类别有货物、工程、服务</a:t>
            </a:r>
            <a:endParaRPr lang="zh-CN" altLang="en-US" dirty="0">
              <a:solidFill>
                <a:schemeClr val="tx1"/>
              </a:solidFill>
            </a:endParaRPr>
          </a:p>
          <a:p>
            <a:pPr>
              <a:lnSpc>
                <a:spcPct val="100000"/>
              </a:lnSpc>
            </a:pPr>
            <a:endParaRPr lang="zh-CN" altLang="en-US" dirty="0">
              <a:solidFill>
                <a:schemeClr val="tx1"/>
              </a:solidFill>
            </a:endParaRPr>
          </a:p>
          <a:p>
            <a:pPr>
              <a:lnSpc>
                <a:spcPct val="100000"/>
              </a:lnSpc>
            </a:pPr>
            <a:r>
              <a:rPr lang="zh-CN" altLang="en-US" dirty="0">
                <a:solidFill>
                  <a:schemeClr val="tx1"/>
                </a:solidFill>
              </a:rPr>
              <a:t>项目负责人可在框内选择校领导或教师（一般选择教师），后选框中选择项目负责人姓名</a:t>
            </a:r>
            <a:endParaRPr lang="zh-CN" altLang="en-US" dirty="0">
              <a:solidFill>
                <a:schemeClr val="tx1"/>
              </a:solidFill>
            </a:endParaRPr>
          </a:p>
          <a:p>
            <a:pPr>
              <a:lnSpc>
                <a:spcPct val="100000"/>
              </a:lnSpc>
            </a:pPr>
            <a:endParaRPr lang="zh-CN" altLang="en-US" dirty="0">
              <a:solidFill>
                <a:schemeClr val="tx1"/>
              </a:solidFill>
            </a:endParaRPr>
          </a:p>
          <a:p>
            <a:pPr>
              <a:lnSpc>
                <a:spcPct val="100000"/>
              </a:lnSpc>
            </a:pPr>
            <a:r>
              <a:rPr lang="zh-CN" dirty="0">
                <a:solidFill>
                  <a:schemeClr val="tx1"/>
                </a:solidFill>
                <a:latin typeface="+mn-ea"/>
                <a:cs typeface="+mn-ea"/>
                <a:sym typeface="+mn-ea"/>
              </a:rPr>
              <a:t>归口管理部门按照学校招标采购业务归口管理进行选择</a:t>
            </a:r>
            <a:endParaRPr lang="zh-CN" altLang="en-US" dirty="0">
              <a:solidFill>
                <a:schemeClr val="tx1"/>
              </a:solidFill>
            </a:endParaRPr>
          </a:p>
          <a:p>
            <a:pPr>
              <a:lnSpc>
                <a:spcPct val="100000"/>
              </a:lnSpc>
            </a:pPr>
            <a:endParaRPr lang="zh-CN" altLang="en-US" dirty="0">
              <a:solidFill>
                <a:schemeClr val="tx1"/>
              </a:solidFill>
            </a:endParaRPr>
          </a:p>
          <a:p>
            <a:pPr>
              <a:lnSpc>
                <a:spcPct val="100000"/>
              </a:lnSpc>
            </a:pPr>
            <a:endParaRPr lang="zh-CN" altLang="en-US" dirty="0">
              <a:solidFill>
                <a:srgbClr val="FFFF00"/>
              </a:solidFill>
              <a:sym typeface="+mn-ea"/>
            </a:endParaRPr>
          </a:p>
          <a:p>
            <a:pPr>
              <a:lnSpc>
                <a:spcPct val="100000"/>
              </a:lnSpc>
            </a:pPr>
            <a:endParaRPr lang="zh-CN" altLang="en-US" dirty="0">
              <a:solidFill>
                <a:srgbClr val="FFFF00"/>
              </a:solidFill>
            </a:endParaRPr>
          </a:p>
        </p:txBody>
      </p:sp>
      <p:cxnSp>
        <p:nvCxnSpPr>
          <p:cNvPr id="13" name="直接箭头连接符 12"/>
          <p:cNvCxnSpPr/>
          <p:nvPr/>
        </p:nvCxnSpPr>
        <p:spPr>
          <a:xfrm flipV="1">
            <a:off x="1751688" y="2851939"/>
            <a:ext cx="1726565" cy="850265"/>
          </a:xfrm>
          <a:prstGeom prst="straightConnector1">
            <a:avLst/>
          </a:prstGeom>
          <a:ln w="3175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cxnSp>
        <p:nvCxnSpPr>
          <p:cNvPr id="11" name="直接箭头连接符 10"/>
          <p:cNvCxnSpPr/>
          <p:nvPr/>
        </p:nvCxnSpPr>
        <p:spPr>
          <a:xfrm flipV="1">
            <a:off x="1421491" y="2173429"/>
            <a:ext cx="2062480" cy="753745"/>
          </a:xfrm>
          <a:prstGeom prst="straightConnector1">
            <a:avLst/>
          </a:prstGeom>
          <a:ln w="3175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矩形标注 1"/>
          <p:cNvSpPr/>
          <p:nvPr>
            <p:custDataLst>
              <p:tags r:id="rId2"/>
            </p:custDataLst>
          </p:nvPr>
        </p:nvSpPr>
        <p:spPr>
          <a:xfrm>
            <a:off x="180340" y="913130"/>
            <a:ext cx="2527300" cy="5158105"/>
          </a:xfrm>
          <a:prstGeom prst="wedgeRectCallout">
            <a:avLst>
              <a:gd name="adj1" fmla="val 49362"/>
              <a:gd name="adj2" fmla="val -1292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0000"/>
              </a:lnSpc>
            </a:pPr>
            <a:r>
              <a:rPr lang="zh-CN" altLang="en-US" dirty="0">
                <a:solidFill>
                  <a:schemeClr val="tx1"/>
                </a:solidFill>
              </a:rPr>
              <a:t>三、采购申请审批</a:t>
            </a:r>
            <a:endParaRPr lang="zh-CN" altLang="en-US" dirty="0">
              <a:solidFill>
                <a:schemeClr val="tx1"/>
              </a:solidFill>
            </a:endParaRPr>
          </a:p>
          <a:p>
            <a:pPr>
              <a:lnSpc>
                <a:spcPct val="100000"/>
              </a:lnSpc>
            </a:pPr>
            <a:r>
              <a:rPr lang="en-US" altLang="zh-CN" dirty="0">
                <a:solidFill>
                  <a:schemeClr val="tx1"/>
                </a:solidFill>
              </a:rPr>
              <a:t>1.</a:t>
            </a:r>
            <a:r>
              <a:rPr lang="zh-CN" altLang="en-US" dirty="0">
                <a:solidFill>
                  <a:schemeClr val="tx1"/>
                </a:solidFill>
              </a:rPr>
              <a:t>采购申请审批单</a:t>
            </a:r>
            <a:endParaRPr lang="en-US" altLang="zh-CN" dirty="0">
              <a:solidFill>
                <a:schemeClr val="tx1"/>
              </a:solidFill>
            </a:endParaRPr>
          </a:p>
          <a:p>
            <a:pPr>
              <a:lnSpc>
                <a:spcPct val="100000"/>
              </a:lnSpc>
            </a:pPr>
            <a:r>
              <a:rPr lang="zh-CN" dirty="0">
                <a:solidFill>
                  <a:schemeClr val="tx1"/>
                </a:solidFill>
              </a:rPr>
              <a:t>在采购申请审批单页面点击【添加】新建采购申请</a:t>
            </a:r>
            <a:r>
              <a:rPr lang="zh-CN" altLang="en-US" dirty="0">
                <a:solidFill>
                  <a:schemeClr val="tx1"/>
                </a:solidFill>
              </a:rPr>
              <a:t>审批单</a:t>
            </a:r>
            <a:r>
              <a:rPr lang="zh-CN" dirty="0">
                <a:solidFill>
                  <a:schemeClr val="tx1"/>
                </a:solidFill>
              </a:rPr>
              <a:t>，红色星号为必填项</a:t>
            </a:r>
            <a:endParaRPr lang="zh-CN" altLang="en-US" dirty="0">
              <a:solidFill>
                <a:schemeClr val="tx1"/>
              </a:solidFill>
            </a:endParaRPr>
          </a:p>
          <a:p>
            <a:pPr>
              <a:lnSpc>
                <a:spcPct val="100000"/>
              </a:lnSpc>
            </a:pPr>
            <a:endParaRPr lang="zh-CN" altLang="en-US" dirty="0">
              <a:solidFill>
                <a:schemeClr val="tx1"/>
              </a:solidFill>
            </a:endParaRPr>
          </a:p>
          <a:p>
            <a:pPr>
              <a:lnSpc>
                <a:spcPct val="100000"/>
              </a:lnSpc>
            </a:pPr>
            <a:r>
              <a:rPr lang="zh-CN" altLang="en-US" dirty="0">
                <a:solidFill>
                  <a:schemeClr val="tx1"/>
                </a:solidFill>
              </a:rPr>
              <a:t>项目类别有货物、工程、服务</a:t>
            </a:r>
            <a:endParaRPr lang="zh-CN" altLang="en-US" dirty="0">
              <a:solidFill>
                <a:schemeClr val="tx1"/>
              </a:solidFill>
            </a:endParaRPr>
          </a:p>
          <a:p>
            <a:pPr>
              <a:lnSpc>
                <a:spcPct val="100000"/>
              </a:lnSpc>
            </a:pPr>
            <a:endParaRPr lang="zh-CN" altLang="en-US" dirty="0">
              <a:solidFill>
                <a:schemeClr val="tx1"/>
              </a:solidFill>
            </a:endParaRPr>
          </a:p>
          <a:p>
            <a:pPr>
              <a:lnSpc>
                <a:spcPct val="100000"/>
              </a:lnSpc>
            </a:pPr>
            <a:r>
              <a:rPr lang="zh-CN" altLang="en-US" dirty="0">
                <a:solidFill>
                  <a:schemeClr val="tx1"/>
                </a:solidFill>
              </a:rPr>
              <a:t>项目负责人可在框内选择校领导或教师（一般选择教师），后选框中选择项目负责人姓名</a:t>
            </a:r>
            <a:endParaRPr lang="zh-CN" altLang="en-US" dirty="0">
              <a:solidFill>
                <a:schemeClr val="tx1"/>
              </a:solidFill>
            </a:endParaRPr>
          </a:p>
          <a:p>
            <a:pPr>
              <a:lnSpc>
                <a:spcPct val="100000"/>
              </a:lnSpc>
            </a:pPr>
            <a:endParaRPr lang="zh-CN" altLang="en-US" dirty="0">
              <a:solidFill>
                <a:schemeClr val="tx1"/>
              </a:solidFill>
            </a:endParaRPr>
          </a:p>
          <a:p>
            <a:pPr>
              <a:lnSpc>
                <a:spcPct val="100000"/>
              </a:lnSpc>
            </a:pPr>
            <a:r>
              <a:rPr lang="zh-CN" dirty="0">
                <a:solidFill>
                  <a:schemeClr val="tx1"/>
                </a:solidFill>
                <a:latin typeface="+mn-ea"/>
                <a:cs typeface="+mn-ea"/>
                <a:sym typeface="+mn-ea"/>
              </a:rPr>
              <a:t>归口管理部门按照学校招标采购业务归口管理进行选择</a:t>
            </a:r>
            <a:endParaRPr lang="zh-CN" altLang="en-US" dirty="0">
              <a:solidFill>
                <a:schemeClr val="tx1"/>
              </a:solidFill>
            </a:endParaRPr>
          </a:p>
          <a:p>
            <a:pPr>
              <a:lnSpc>
                <a:spcPct val="100000"/>
              </a:lnSpc>
            </a:pPr>
            <a:endParaRPr lang="zh-CN" altLang="en-US" dirty="0">
              <a:solidFill>
                <a:schemeClr val="tx1"/>
              </a:solidFill>
            </a:endParaRPr>
          </a:p>
          <a:p>
            <a:pPr>
              <a:lnSpc>
                <a:spcPct val="100000"/>
              </a:lnSpc>
            </a:pPr>
            <a:endParaRPr lang="zh-CN" altLang="en-US" dirty="0">
              <a:solidFill>
                <a:srgbClr val="FFFF00"/>
              </a:solidFill>
              <a:sym typeface="+mn-ea"/>
            </a:endParaRPr>
          </a:p>
          <a:p>
            <a:pPr>
              <a:lnSpc>
                <a:spcPct val="100000"/>
              </a:lnSpc>
            </a:pPr>
            <a:endParaRPr lang="zh-CN" altLang="en-US" dirty="0">
              <a:solidFill>
                <a:srgbClr val="FFFF00"/>
              </a:solidFill>
            </a:endParaRPr>
          </a:p>
        </p:txBody>
      </p:sp>
      <p:pic>
        <p:nvPicPr>
          <p:cNvPr id="4" name="图片 3"/>
          <p:cNvPicPr>
            <a:picLocks noChangeAspect="1"/>
          </p:cNvPicPr>
          <p:nvPr/>
        </p:nvPicPr>
        <p:blipFill>
          <a:blip r:embed="rId3"/>
          <a:stretch>
            <a:fillRect/>
          </a:stretch>
        </p:blipFill>
        <p:spPr>
          <a:xfrm>
            <a:off x="2906395" y="913130"/>
            <a:ext cx="9051290" cy="5157470"/>
          </a:xfrm>
          <a:prstGeom prst="rect">
            <a:avLst/>
          </a:prstGeom>
        </p:spPr>
      </p:pic>
      <p:cxnSp>
        <p:nvCxnSpPr>
          <p:cNvPr id="14" name="直接箭头连接符 13"/>
          <p:cNvCxnSpPr/>
          <p:nvPr/>
        </p:nvCxnSpPr>
        <p:spPr>
          <a:xfrm flipV="1">
            <a:off x="1497688" y="3307234"/>
            <a:ext cx="2164715" cy="1791970"/>
          </a:xfrm>
          <a:prstGeom prst="straightConnector1">
            <a:avLst/>
          </a:prstGeom>
          <a:ln w="3175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2867660" y="922655"/>
            <a:ext cx="9401810" cy="5094605"/>
          </a:xfrm>
          <a:prstGeom prst="rect">
            <a:avLst/>
          </a:prstGeom>
        </p:spPr>
      </p:pic>
      <p:sp>
        <p:nvSpPr>
          <p:cNvPr id="2" name="矩形标注 1"/>
          <p:cNvSpPr/>
          <p:nvPr>
            <p:custDataLst>
              <p:tags r:id="rId3"/>
            </p:custDataLst>
          </p:nvPr>
        </p:nvSpPr>
        <p:spPr>
          <a:xfrm>
            <a:off x="180588" y="922655"/>
            <a:ext cx="2608794" cy="5515090"/>
          </a:xfrm>
          <a:prstGeom prst="wedgeRectCallout">
            <a:avLst>
              <a:gd name="adj1" fmla="val 49362"/>
              <a:gd name="adj2" fmla="val -1292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0000"/>
              </a:lnSpc>
            </a:pPr>
            <a:endParaRPr lang="en-US" dirty="0">
              <a:solidFill>
                <a:schemeClr val="tx1"/>
              </a:solidFill>
            </a:endParaRPr>
          </a:p>
          <a:p>
            <a:r>
              <a:rPr lang="zh-CN" altLang="en-US" dirty="0">
                <a:solidFill>
                  <a:schemeClr val="tx1"/>
                </a:solidFill>
              </a:rPr>
              <a:t>采购方式主要分为招标采购、网上商城和询价</a:t>
            </a:r>
            <a:endParaRPr lang="en-US" altLang="zh-CN" dirty="0">
              <a:solidFill>
                <a:schemeClr val="tx1"/>
              </a:solidFill>
            </a:endParaRPr>
          </a:p>
          <a:p>
            <a:endParaRPr lang="en-US" altLang="zh-CN" dirty="0">
              <a:solidFill>
                <a:schemeClr val="tx1"/>
              </a:solidFill>
              <a:sym typeface="+mn-ea"/>
            </a:endParaRPr>
          </a:p>
          <a:p>
            <a:r>
              <a:rPr lang="zh-CN" altLang="en-US" dirty="0">
                <a:solidFill>
                  <a:schemeClr val="tx1"/>
                </a:solidFill>
                <a:sym typeface="+mn-ea"/>
              </a:rPr>
              <a:t>选择网上商城采购方式的，经办人需提前登录齐鲁云采http://ggzyjyzx.shandong.gov.cn/wssc/sdszfcg/确定要下单的商品；直购、批量采购要先加入购物车；竞价要确定齐鲁云采已上架该品牌型号的商品</a:t>
            </a:r>
            <a:endParaRPr lang="zh-CN" altLang="en-US" dirty="0">
              <a:solidFill>
                <a:schemeClr val="tx1"/>
              </a:solidFill>
              <a:sym typeface="+mn-ea"/>
            </a:endParaRPr>
          </a:p>
          <a:p>
            <a:pPr marL="285750" indent="-285750">
              <a:buFont typeface="Wingdings" panose="05000000000000000000" charset="0"/>
              <a:buChar char="l"/>
            </a:pPr>
            <a:endParaRPr lang="zh-CN" altLang="en-US" dirty="0">
              <a:solidFill>
                <a:schemeClr val="tx1"/>
              </a:solidFill>
              <a:sym typeface="+mn-ea"/>
            </a:endParaRPr>
          </a:p>
          <a:p>
            <a:r>
              <a:rPr lang="zh-CN" altLang="en-US" dirty="0">
                <a:solidFill>
                  <a:schemeClr val="tx1"/>
                </a:solidFill>
              </a:rPr>
              <a:t>网上商城各经办人登录时，身份选择采购人分账号，输入账号、密码</a:t>
            </a:r>
            <a:endParaRPr lang="zh-CN" altLang="en-US" dirty="0">
              <a:solidFill>
                <a:schemeClr val="tx1"/>
              </a:solidFill>
            </a:endParaRPr>
          </a:p>
          <a:p>
            <a:pPr>
              <a:lnSpc>
                <a:spcPct val="100000"/>
              </a:lnSpc>
            </a:pPr>
            <a:endParaRPr lang="zh-CN" altLang="en-US" dirty="0">
              <a:solidFill>
                <a:schemeClr val="tx1"/>
              </a:solidFill>
            </a:endParaRPr>
          </a:p>
          <a:p>
            <a:pPr>
              <a:lnSpc>
                <a:spcPct val="100000"/>
              </a:lnSpc>
            </a:pPr>
            <a:endParaRPr lang="zh-CN" altLang="en-US" dirty="0">
              <a:solidFill>
                <a:schemeClr val="tx1"/>
              </a:solidFill>
            </a:endParaRPr>
          </a:p>
          <a:p>
            <a:pPr algn="l">
              <a:lnSpc>
                <a:spcPct val="100000"/>
              </a:lnSpc>
            </a:pPr>
            <a:endParaRPr lang="en-US" altLang="zh-CN" dirty="0">
              <a:solidFill>
                <a:srgbClr val="FFFF00"/>
              </a:solidFill>
            </a:endParaRPr>
          </a:p>
        </p:txBody>
      </p:sp>
      <p:cxnSp>
        <p:nvCxnSpPr>
          <p:cNvPr id="12" name="直接箭头连接符 11"/>
          <p:cNvCxnSpPr/>
          <p:nvPr/>
        </p:nvCxnSpPr>
        <p:spPr>
          <a:xfrm>
            <a:off x="2512291" y="1440873"/>
            <a:ext cx="1625600" cy="2005965"/>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16" name="图片 15"/>
          <p:cNvPicPr>
            <a:picLocks noChangeAspect="1"/>
          </p:cNvPicPr>
          <p:nvPr/>
        </p:nvPicPr>
        <p:blipFill>
          <a:blip r:embed="rId4"/>
          <a:stretch>
            <a:fillRect/>
          </a:stretch>
        </p:blipFill>
        <p:spPr>
          <a:xfrm>
            <a:off x="2789555" y="922655"/>
            <a:ext cx="9401810" cy="2805430"/>
          </a:xfrm>
          <a:prstGeom prst="rect">
            <a:avLst/>
          </a:prstGeom>
        </p:spPr>
      </p:pic>
      <p:cxnSp>
        <p:nvCxnSpPr>
          <p:cNvPr id="13" name="直接箭头连接符 12"/>
          <p:cNvCxnSpPr/>
          <p:nvPr/>
        </p:nvCxnSpPr>
        <p:spPr>
          <a:xfrm flipV="1">
            <a:off x="2490066" y="1100172"/>
            <a:ext cx="1918970" cy="1821815"/>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18" name="图片 17"/>
          <p:cNvPicPr>
            <a:picLocks noChangeAspect="1"/>
          </p:cNvPicPr>
          <p:nvPr/>
        </p:nvPicPr>
        <p:blipFill>
          <a:blip r:embed="rId5"/>
          <a:srcRect t="40516"/>
          <a:stretch>
            <a:fillRect/>
          </a:stretch>
        </p:blipFill>
        <p:spPr>
          <a:xfrm>
            <a:off x="2867660" y="3743325"/>
            <a:ext cx="9324340" cy="2630170"/>
          </a:xfrm>
          <a:prstGeom prst="rect">
            <a:avLst/>
          </a:prstGeom>
        </p:spPr>
      </p:pic>
      <p:cxnSp>
        <p:nvCxnSpPr>
          <p:cNvPr id="19" name="直接箭头连接符 18"/>
          <p:cNvCxnSpPr/>
          <p:nvPr/>
        </p:nvCxnSpPr>
        <p:spPr>
          <a:xfrm flipV="1">
            <a:off x="2609849" y="4344612"/>
            <a:ext cx="7206615" cy="1043940"/>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矩形标注 1"/>
          <p:cNvSpPr/>
          <p:nvPr>
            <p:custDataLst>
              <p:tags r:id="rId2"/>
            </p:custDataLst>
          </p:nvPr>
        </p:nvSpPr>
        <p:spPr>
          <a:xfrm>
            <a:off x="180588" y="922655"/>
            <a:ext cx="2608794" cy="5515090"/>
          </a:xfrm>
          <a:prstGeom prst="wedgeRectCallout">
            <a:avLst>
              <a:gd name="adj1" fmla="val 49362"/>
              <a:gd name="adj2" fmla="val -1292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0000"/>
              </a:lnSpc>
            </a:pPr>
            <a:endParaRPr lang="en-US" dirty="0">
              <a:solidFill>
                <a:schemeClr val="tx1"/>
              </a:solidFill>
            </a:endParaRPr>
          </a:p>
          <a:p>
            <a:r>
              <a:rPr lang="zh-CN" altLang="en-US" dirty="0">
                <a:solidFill>
                  <a:schemeClr val="tx1"/>
                </a:solidFill>
              </a:rPr>
              <a:t>网上商城采购的特定经费采购流程：</a:t>
            </a:r>
            <a:endParaRPr lang="en-US" altLang="zh-CN" dirty="0">
              <a:solidFill>
                <a:schemeClr val="tx1"/>
              </a:solidFill>
              <a:sym typeface="+mn-ea"/>
            </a:endParaRPr>
          </a:p>
          <a:p>
            <a:endParaRPr lang="zh-CN" altLang="en-US" dirty="0">
              <a:solidFill>
                <a:schemeClr val="tx1"/>
              </a:solidFill>
              <a:sym typeface="+mn-ea"/>
            </a:endParaRPr>
          </a:p>
          <a:p>
            <a:pPr marL="285750" indent="-285750">
              <a:buFont typeface="Wingdings" panose="05000000000000000000" charset="0"/>
              <a:buChar char="l"/>
            </a:pPr>
            <a:r>
              <a:rPr lang="zh-CN" altLang="en-US" dirty="0">
                <a:solidFill>
                  <a:schemeClr val="tx1"/>
                </a:solidFill>
                <a:sym typeface="+mn-ea"/>
              </a:rPr>
              <a:t>人才启动经费、科研配套经费：</a:t>
            </a:r>
            <a:endParaRPr lang="zh-CN" altLang="en-US" dirty="0">
              <a:solidFill>
                <a:schemeClr val="tx1"/>
              </a:solidFill>
              <a:sym typeface="+mn-ea"/>
            </a:endParaRPr>
          </a:p>
          <a:p>
            <a:pPr marL="285750" indent="-285750">
              <a:buFont typeface="Wingdings" panose="05000000000000000000" charset="0"/>
              <a:buChar char="l"/>
            </a:pPr>
            <a:endParaRPr lang="zh-CN" altLang="en-US" dirty="0">
              <a:solidFill>
                <a:schemeClr val="tx1"/>
              </a:solidFill>
              <a:sym typeface="+mn-ea"/>
            </a:endParaRPr>
          </a:p>
          <a:p>
            <a:pPr marL="285750" indent="-285750">
              <a:buFont typeface="Wingdings" panose="05000000000000000000" charset="0"/>
              <a:buChar char="l"/>
            </a:pPr>
            <a:r>
              <a:rPr lang="zh-CN" altLang="en-US" dirty="0">
                <a:solidFill>
                  <a:schemeClr val="tx1"/>
                </a:solidFill>
                <a:sym typeface="+mn-ea"/>
              </a:rPr>
              <a:t>科研横纵向经费：执行放管服政策，按照分散采购执行，不需要网上商城采购。</a:t>
            </a:r>
            <a:endParaRPr lang="zh-CN" altLang="en-US" dirty="0">
              <a:solidFill>
                <a:schemeClr val="tx1"/>
              </a:solidFill>
              <a:sym typeface="+mn-ea"/>
            </a:endParaRPr>
          </a:p>
          <a:p>
            <a:pPr marL="285750" indent="-285750" algn="l">
              <a:buClrTx/>
              <a:buSzTx/>
              <a:buFont typeface="Wingdings" panose="05000000000000000000" charset="0"/>
              <a:buChar char="l"/>
            </a:pPr>
            <a:endParaRPr lang="zh-CN" altLang="en-US" dirty="0">
              <a:solidFill>
                <a:schemeClr val="tx1"/>
              </a:solidFill>
              <a:sym typeface="+mn-ea"/>
            </a:endParaRPr>
          </a:p>
          <a:p>
            <a:pPr marL="285750" indent="-285750" algn="l">
              <a:buClrTx/>
              <a:buSzTx/>
              <a:buFont typeface="Wingdings" panose="05000000000000000000" charset="0"/>
              <a:buChar char="l"/>
            </a:pPr>
            <a:r>
              <a:rPr lang="zh-CN" altLang="en-US" dirty="0">
                <a:solidFill>
                  <a:schemeClr val="tx1"/>
                </a:solidFill>
                <a:sym typeface="+mn-ea"/>
              </a:rPr>
              <a:t>其他网上商城采购的业务，由业务归口管理部门汇总提交采购流程，统一批次采购。</a:t>
            </a:r>
            <a:endParaRPr lang="zh-CN" altLang="en-US" dirty="0">
              <a:solidFill>
                <a:schemeClr val="tx1"/>
              </a:solidFill>
              <a:sym typeface="+mn-ea"/>
            </a:endParaRPr>
          </a:p>
          <a:p>
            <a:pPr marL="285750" indent="-285750">
              <a:buFont typeface="Wingdings" panose="05000000000000000000" charset="0"/>
              <a:buChar char="l"/>
            </a:pPr>
            <a:endParaRPr lang="zh-CN" altLang="en-US" dirty="0">
              <a:solidFill>
                <a:schemeClr val="tx1"/>
              </a:solidFill>
              <a:sym typeface="+mn-ea"/>
            </a:endParaRPr>
          </a:p>
          <a:p>
            <a:pPr marL="285750" indent="-285750">
              <a:buFont typeface="Wingdings" panose="05000000000000000000" charset="0"/>
              <a:buChar char="l"/>
            </a:pPr>
            <a:endParaRPr lang="zh-CN" altLang="en-US" dirty="0">
              <a:solidFill>
                <a:schemeClr val="tx1"/>
              </a:solidFill>
              <a:sym typeface="+mn-ea"/>
            </a:endParaRPr>
          </a:p>
          <a:p>
            <a:pPr marL="285750" indent="-285750">
              <a:buFont typeface="Wingdings" panose="05000000000000000000" charset="0"/>
              <a:buChar char="l"/>
            </a:pPr>
            <a:endParaRPr lang="zh-CN" altLang="en-US" dirty="0">
              <a:solidFill>
                <a:schemeClr val="tx1"/>
              </a:solidFill>
              <a:sym typeface="+mn-ea"/>
            </a:endParaRPr>
          </a:p>
          <a:p>
            <a:pPr>
              <a:lnSpc>
                <a:spcPct val="100000"/>
              </a:lnSpc>
            </a:pPr>
            <a:endParaRPr lang="zh-CN" altLang="en-US" dirty="0">
              <a:solidFill>
                <a:schemeClr val="tx1"/>
              </a:solidFill>
            </a:endParaRPr>
          </a:p>
          <a:p>
            <a:pPr>
              <a:lnSpc>
                <a:spcPct val="100000"/>
              </a:lnSpc>
            </a:pPr>
            <a:endParaRPr lang="zh-CN" altLang="en-US" dirty="0">
              <a:solidFill>
                <a:schemeClr val="tx1"/>
              </a:solidFill>
            </a:endParaRPr>
          </a:p>
          <a:p>
            <a:pPr algn="l">
              <a:lnSpc>
                <a:spcPct val="100000"/>
              </a:lnSpc>
            </a:pPr>
            <a:endParaRPr lang="en-US" altLang="zh-CN" dirty="0">
              <a:solidFill>
                <a:srgbClr val="FFFF00"/>
              </a:solidFill>
            </a:endParaRPr>
          </a:p>
        </p:txBody>
      </p:sp>
      <p:cxnSp>
        <p:nvCxnSpPr>
          <p:cNvPr id="12" name="直接箭头连接符 11"/>
          <p:cNvCxnSpPr/>
          <p:nvPr/>
        </p:nvCxnSpPr>
        <p:spPr>
          <a:xfrm flipV="1">
            <a:off x="2625956" y="1489768"/>
            <a:ext cx="1123950" cy="707390"/>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graphicFrame>
        <p:nvGraphicFramePr>
          <p:cNvPr id="9" name="对象 8"/>
          <p:cNvGraphicFramePr/>
          <p:nvPr>
            <p:custDataLst>
              <p:tags r:id="rId3"/>
            </p:custDataLst>
          </p:nvPr>
        </p:nvGraphicFramePr>
        <p:xfrm>
          <a:off x="3096895" y="1134745"/>
          <a:ext cx="8555355" cy="4799330"/>
        </p:xfrm>
        <a:graphic>
          <a:graphicData uri="http://schemas.openxmlformats.org/presentationml/2006/ole">
            <mc:AlternateContent xmlns:mc="http://schemas.openxmlformats.org/markup-compatibility/2006">
              <mc:Choice xmlns:v="urn:schemas-microsoft-com:vml" Requires="v">
                <p:oleObj spid="_x0000_s10" name="" r:id="rId4" imgW="6086475" imgH="3510280" progId="Visio.Drawing.15">
                  <p:embed/>
                </p:oleObj>
              </mc:Choice>
              <mc:Fallback>
                <p:oleObj name="" r:id="rId4" imgW="6086475" imgH="3510280" progId="Visio.Drawing.15">
                  <p:embed/>
                  <p:pic>
                    <p:nvPicPr>
                      <p:cNvPr id="0" name="图片 9"/>
                      <p:cNvPicPr/>
                      <p:nvPr/>
                    </p:nvPicPr>
                    <p:blipFill>
                      <a:blip r:embed="rId5"/>
                      <a:stretch>
                        <a:fillRect/>
                      </a:stretch>
                    </p:blipFill>
                    <p:spPr>
                      <a:xfrm>
                        <a:off x="3096895" y="1134745"/>
                        <a:ext cx="8555355" cy="479933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stretch>
            <a:fillRect/>
          </a:stretch>
        </p:blipFill>
        <p:spPr>
          <a:xfrm>
            <a:off x="3048000" y="922655"/>
            <a:ext cx="8883650" cy="5386070"/>
          </a:xfrm>
          <a:prstGeom prst="rect">
            <a:avLst/>
          </a:prstGeom>
        </p:spPr>
      </p:pic>
      <p:sp>
        <p:nvSpPr>
          <p:cNvPr id="2" name="矩形标注 1"/>
          <p:cNvSpPr/>
          <p:nvPr>
            <p:custDataLst>
              <p:tags r:id="rId4"/>
            </p:custDataLst>
          </p:nvPr>
        </p:nvSpPr>
        <p:spPr>
          <a:xfrm>
            <a:off x="180588" y="922655"/>
            <a:ext cx="2608794" cy="5515090"/>
          </a:xfrm>
          <a:prstGeom prst="wedgeRectCallout">
            <a:avLst>
              <a:gd name="adj1" fmla="val 49362"/>
              <a:gd name="adj2" fmla="val -1292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0000"/>
              </a:lnSpc>
            </a:pPr>
            <a:endParaRPr lang="en-US" dirty="0">
              <a:solidFill>
                <a:schemeClr val="tx1"/>
              </a:solidFill>
            </a:endParaRPr>
          </a:p>
          <a:p>
            <a:r>
              <a:rPr lang="zh-CN" altLang="en-US" dirty="0">
                <a:solidFill>
                  <a:schemeClr val="tx1"/>
                </a:solidFill>
                <a:sym typeface="+mn-ea"/>
              </a:rPr>
              <a:t>选择采购方式为询价：</a:t>
            </a:r>
            <a:endParaRPr lang="zh-CN" altLang="en-US" dirty="0">
              <a:solidFill>
                <a:schemeClr val="tx1"/>
              </a:solidFill>
              <a:sym typeface="+mn-ea"/>
            </a:endParaRPr>
          </a:p>
          <a:p>
            <a:r>
              <a:rPr lang="zh-CN" altLang="en-US" dirty="0">
                <a:solidFill>
                  <a:schemeClr val="tx1"/>
                </a:solidFill>
                <a:sym typeface="+mn-ea"/>
              </a:rPr>
              <a:t>预算金额是指财务下达的项目预算，询价成交金额是指通过询价，最终成交供应商的报价金额。</a:t>
            </a:r>
            <a:endParaRPr lang="zh-CN" altLang="en-US" dirty="0">
              <a:solidFill>
                <a:schemeClr val="tx1"/>
              </a:solidFill>
              <a:sym typeface="+mn-ea"/>
            </a:endParaRPr>
          </a:p>
          <a:p>
            <a:endParaRPr lang="zh-CN" altLang="en-US" dirty="0">
              <a:solidFill>
                <a:schemeClr val="tx1"/>
              </a:solidFill>
              <a:sym typeface="+mn-ea"/>
            </a:endParaRPr>
          </a:p>
          <a:p>
            <a:endParaRPr lang="zh-CN" altLang="en-US" dirty="0">
              <a:solidFill>
                <a:schemeClr val="tx1"/>
              </a:solidFill>
              <a:sym typeface="+mn-ea"/>
            </a:endParaRPr>
          </a:p>
          <a:p>
            <a:pPr>
              <a:lnSpc>
                <a:spcPct val="100000"/>
              </a:lnSpc>
            </a:pPr>
            <a:r>
              <a:rPr lang="zh-CN" altLang="en-US" dirty="0">
                <a:solidFill>
                  <a:schemeClr val="tx1"/>
                </a:solidFill>
              </a:rPr>
              <a:t>预算金额：经办人自行填写，但须注意询价成交金额不能大于预算金额。</a:t>
            </a:r>
            <a:endParaRPr lang="zh-CN" altLang="en-US" dirty="0">
              <a:solidFill>
                <a:schemeClr val="tx1"/>
              </a:solidFill>
            </a:endParaRPr>
          </a:p>
          <a:p>
            <a:pPr>
              <a:lnSpc>
                <a:spcPct val="100000"/>
              </a:lnSpc>
            </a:pPr>
            <a:endParaRPr lang="zh-CN" altLang="en-US" dirty="0">
              <a:solidFill>
                <a:schemeClr val="tx1"/>
              </a:solidFill>
            </a:endParaRPr>
          </a:p>
          <a:p>
            <a:pPr>
              <a:lnSpc>
                <a:spcPct val="100000"/>
              </a:lnSpc>
            </a:pPr>
            <a:endParaRPr lang="zh-CN" altLang="en-US" dirty="0">
              <a:solidFill>
                <a:schemeClr val="tx1"/>
              </a:solidFill>
            </a:endParaRPr>
          </a:p>
          <a:p>
            <a:pPr>
              <a:lnSpc>
                <a:spcPct val="100000"/>
              </a:lnSpc>
            </a:pPr>
            <a:r>
              <a:rPr lang="zh-CN" altLang="en-US" dirty="0">
                <a:solidFill>
                  <a:schemeClr val="tx1"/>
                </a:solidFill>
              </a:rPr>
              <a:t>询价成交金额：不需要经办人填写，由系统根据采购明细之和自动生成。</a:t>
            </a:r>
            <a:endParaRPr lang="zh-CN" altLang="en-US" dirty="0">
              <a:solidFill>
                <a:schemeClr val="tx1"/>
              </a:solidFill>
            </a:endParaRPr>
          </a:p>
          <a:p>
            <a:pPr>
              <a:lnSpc>
                <a:spcPct val="100000"/>
              </a:lnSpc>
            </a:pPr>
            <a:endParaRPr lang="zh-CN" altLang="en-US" dirty="0">
              <a:solidFill>
                <a:schemeClr val="tx1"/>
              </a:solidFill>
            </a:endParaRPr>
          </a:p>
          <a:p>
            <a:pPr algn="l">
              <a:lnSpc>
                <a:spcPct val="100000"/>
              </a:lnSpc>
            </a:pPr>
            <a:endParaRPr lang="en-US" altLang="zh-CN" dirty="0">
              <a:solidFill>
                <a:srgbClr val="FFFF00"/>
              </a:solidFill>
            </a:endParaRPr>
          </a:p>
        </p:txBody>
      </p:sp>
      <p:cxnSp>
        <p:nvCxnSpPr>
          <p:cNvPr id="12" name="直接箭头连接符 11"/>
          <p:cNvCxnSpPr/>
          <p:nvPr/>
        </p:nvCxnSpPr>
        <p:spPr>
          <a:xfrm>
            <a:off x="2558011" y="1659948"/>
            <a:ext cx="5727700" cy="988695"/>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6" name="直接箭头连接符 5"/>
          <p:cNvCxnSpPr/>
          <p:nvPr>
            <p:custDataLst>
              <p:tags r:id="rId5"/>
            </p:custDataLst>
          </p:nvPr>
        </p:nvCxnSpPr>
        <p:spPr>
          <a:xfrm>
            <a:off x="2548486" y="2008563"/>
            <a:ext cx="5727700" cy="1376045"/>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7" name="图片 6"/>
          <p:cNvPicPr>
            <a:picLocks noChangeAspect="1"/>
          </p:cNvPicPr>
          <p:nvPr/>
        </p:nvPicPr>
        <p:blipFill>
          <a:blip r:embed="rId6"/>
          <a:stretch>
            <a:fillRect/>
          </a:stretch>
        </p:blipFill>
        <p:spPr>
          <a:xfrm>
            <a:off x="2959735" y="1052195"/>
            <a:ext cx="8947150" cy="5062220"/>
          </a:xfrm>
          <a:prstGeom prst="rect">
            <a:avLst/>
          </a:prstGeom>
        </p:spPr>
      </p:pic>
      <p:cxnSp>
        <p:nvCxnSpPr>
          <p:cNvPr id="8" name="直接箭头连接符 7"/>
          <p:cNvCxnSpPr/>
          <p:nvPr/>
        </p:nvCxnSpPr>
        <p:spPr>
          <a:xfrm>
            <a:off x="2578331" y="3890068"/>
            <a:ext cx="3972560" cy="415290"/>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9" name="图片 8"/>
          <p:cNvPicPr>
            <a:picLocks noChangeAspect="1"/>
          </p:cNvPicPr>
          <p:nvPr/>
        </p:nvPicPr>
        <p:blipFill>
          <a:blip r:embed="rId7"/>
          <a:stretch>
            <a:fillRect/>
          </a:stretch>
        </p:blipFill>
        <p:spPr>
          <a:xfrm>
            <a:off x="2823845" y="922655"/>
            <a:ext cx="9285605" cy="5292090"/>
          </a:xfrm>
          <a:prstGeom prst="rect">
            <a:avLst/>
          </a:prstGeom>
        </p:spPr>
      </p:pic>
      <p:cxnSp>
        <p:nvCxnSpPr>
          <p:cNvPr id="10" name="直接箭头连接符 9"/>
          <p:cNvCxnSpPr/>
          <p:nvPr/>
        </p:nvCxnSpPr>
        <p:spPr>
          <a:xfrm flipV="1">
            <a:off x="2558011" y="5168323"/>
            <a:ext cx="1153160" cy="591185"/>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2"/>
          <a:srcRect t="52172" r="45627" b="15284"/>
          <a:stretch>
            <a:fillRect/>
          </a:stretch>
        </p:blipFill>
        <p:spPr>
          <a:xfrm>
            <a:off x="2935456" y="727710"/>
            <a:ext cx="6951980" cy="2701290"/>
          </a:xfrm>
          <a:prstGeom prst="rect">
            <a:avLst/>
          </a:prstGeom>
        </p:spPr>
      </p:pic>
      <p:sp>
        <p:nvSpPr>
          <p:cNvPr id="2" name="矩形标注 1"/>
          <p:cNvSpPr/>
          <p:nvPr>
            <p:custDataLst>
              <p:tags r:id="rId3"/>
            </p:custDataLst>
          </p:nvPr>
        </p:nvSpPr>
        <p:spPr>
          <a:xfrm>
            <a:off x="180588" y="922655"/>
            <a:ext cx="2527300" cy="5496618"/>
          </a:xfrm>
          <a:prstGeom prst="wedgeRectCallout">
            <a:avLst>
              <a:gd name="adj1" fmla="val 49362"/>
              <a:gd name="adj2" fmla="val -1292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CN" altLang="en-US" dirty="0">
                <a:solidFill>
                  <a:schemeClr val="tx1"/>
                </a:solidFill>
              </a:rPr>
              <a:t>采购明细可在线填写，点击【添加行】可动态添加表格行数，也可以选择</a:t>
            </a:r>
            <a:r>
              <a:rPr lang="zh-CN" altLang="en-US" dirty="0">
                <a:solidFill>
                  <a:schemeClr val="tx1"/>
                </a:solidFill>
                <a:sym typeface="+mn-ea"/>
              </a:rPr>
              <a:t>【</a:t>
            </a:r>
            <a:r>
              <a:rPr lang="zh-CN" altLang="en-US" dirty="0">
                <a:solidFill>
                  <a:schemeClr val="tx1"/>
                </a:solidFill>
              </a:rPr>
              <a:t>下载模板</a:t>
            </a:r>
            <a:r>
              <a:rPr lang="zh-CN" altLang="en-US" dirty="0">
                <a:solidFill>
                  <a:schemeClr val="tx1"/>
                </a:solidFill>
                <a:sym typeface="+mn-ea"/>
              </a:rPr>
              <a:t>】</a:t>
            </a:r>
            <a:r>
              <a:rPr lang="zh-CN" altLang="en-US" dirty="0">
                <a:solidFill>
                  <a:schemeClr val="tx1"/>
                </a:solidFill>
              </a:rPr>
              <a:t>，在本地填写后，点击【导入明细】上传</a:t>
            </a:r>
            <a:endParaRPr lang="en-US" altLang="zh-CN" dirty="0">
              <a:solidFill>
                <a:schemeClr val="tx1"/>
              </a:solidFill>
            </a:endParaRPr>
          </a:p>
          <a:p>
            <a:endParaRPr lang="zh-CN" altLang="en-US" dirty="0">
              <a:solidFill>
                <a:srgbClr val="FFFF00"/>
              </a:solidFill>
              <a:sym typeface="+mn-ea"/>
            </a:endParaRPr>
          </a:p>
          <a:p>
            <a:r>
              <a:rPr lang="zh-CN" altLang="en-US" dirty="0">
                <a:solidFill>
                  <a:schemeClr val="tx1"/>
                </a:solidFill>
                <a:sym typeface="+mn-ea"/>
              </a:rPr>
              <a:t>附件信息：按照系统提示，不同项目类别、采购方式需要填写不同的信息并上传不同附件信息（详见附件4）</a:t>
            </a:r>
            <a:endParaRPr lang="zh-CN" altLang="en-US" dirty="0">
              <a:solidFill>
                <a:schemeClr val="tx1"/>
              </a:solidFill>
            </a:endParaRPr>
          </a:p>
          <a:p>
            <a:endParaRPr lang="zh-CN" altLang="en-US" dirty="0">
              <a:solidFill>
                <a:schemeClr val="tx1"/>
              </a:solidFill>
            </a:endParaRPr>
          </a:p>
          <a:p>
            <a:r>
              <a:rPr lang="zh-CN" altLang="en-US" dirty="0">
                <a:solidFill>
                  <a:schemeClr val="tx1"/>
                </a:solidFill>
              </a:rPr>
              <a:t>填写完成后，点击【暂存】保存审批单；点击【提交并审核】履行审批流程</a:t>
            </a:r>
            <a:endParaRPr lang="en-US" altLang="zh-CN" dirty="0">
              <a:solidFill>
                <a:schemeClr val="tx1"/>
              </a:solidFill>
            </a:endParaRPr>
          </a:p>
          <a:p>
            <a:endParaRPr lang="en-US" altLang="zh-CN" dirty="0">
              <a:solidFill>
                <a:schemeClr val="tx1"/>
              </a:solidFill>
            </a:endParaRPr>
          </a:p>
          <a:p>
            <a:endParaRPr lang="zh-CN" altLang="en-US" dirty="0">
              <a:solidFill>
                <a:schemeClr val="tx1"/>
              </a:solidFill>
            </a:endParaRPr>
          </a:p>
          <a:p>
            <a:pPr algn="l">
              <a:lnSpc>
                <a:spcPct val="100000"/>
              </a:lnSpc>
            </a:pPr>
            <a:endParaRPr lang="en-US" altLang="zh-CN" dirty="0">
              <a:solidFill>
                <a:srgbClr val="FFFF00"/>
              </a:solidFill>
            </a:endParaRPr>
          </a:p>
        </p:txBody>
      </p:sp>
      <p:cxnSp>
        <p:nvCxnSpPr>
          <p:cNvPr id="13" name="直接箭头连接符 12"/>
          <p:cNvCxnSpPr/>
          <p:nvPr/>
        </p:nvCxnSpPr>
        <p:spPr>
          <a:xfrm>
            <a:off x="2377145" y="1205750"/>
            <a:ext cx="713105" cy="104775"/>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15" name="图片 14"/>
          <p:cNvPicPr>
            <a:picLocks noChangeAspect="1"/>
          </p:cNvPicPr>
          <p:nvPr/>
        </p:nvPicPr>
        <p:blipFill>
          <a:blip r:embed="rId4"/>
          <a:stretch>
            <a:fillRect/>
          </a:stretch>
        </p:blipFill>
        <p:spPr>
          <a:xfrm>
            <a:off x="2916555" y="3042285"/>
            <a:ext cx="6430645" cy="337693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6555" y="922655"/>
            <a:ext cx="9371965" cy="5496560"/>
          </a:xfrm>
          <a:prstGeom prst="rect">
            <a:avLst/>
          </a:prstGeom>
        </p:spPr>
      </p:pic>
      <p:cxnSp>
        <p:nvCxnSpPr>
          <p:cNvPr id="5" name="直接箭头连接符 4"/>
          <p:cNvCxnSpPr/>
          <p:nvPr/>
        </p:nvCxnSpPr>
        <p:spPr>
          <a:xfrm>
            <a:off x="2557607" y="3258705"/>
            <a:ext cx="465455" cy="920750"/>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3" name="直接箭头连接符 2"/>
          <p:cNvCxnSpPr/>
          <p:nvPr/>
        </p:nvCxnSpPr>
        <p:spPr>
          <a:xfrm>
            <a:off x="1966829" y="1931034"/>
            <a:ext cx="1570355" cy="1873250"/>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4" name="直接箭头连接符 3"/>
          <p:cNvCxnSpPr/>
          <p:nvPr/>
        </p:nvCxnSpPr>
        <p:spPr>
          <a:xfrm>
            <a:off x="2528804" y="4679949"/>
            <a:ext cx="6677660" cy="1496060"/>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6" name="矩形 5"/>
          <p:cNvSpPr/>
          <p:nvPr/>
        </p:nvSpPr>
        <p:spPr>
          <a:xfrm>
            <a:off x="9264650" y="6021070"/>
            <a:ext cx="2102485" cy="407035"/>
          </a:xfrm>
          <a:prstGeom prst="rect">
            <a:avLst/>
          </a:prstGeom>
          <a:noFill/>
          <a:ln w="28575">
            <a:solidFill>
              <a:srgbClr val="FF0000"/>
            </a:solidFill>
          </a:ln>
          <a:extLst>
            <a:ext uri="{909E8E84-426E-40DD-AFC4-6F175D3DCCD1}">
              <a14:hiddenFill xmlns:a14="http://schemas.microsoft.com/office/drawing/2010/main">
                <a:solidFill>
                  <a:srgbClr val="FF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3112135" y="772795"/>
            <a:ext cx="8697595" cy="5146040"/>
          </a:xfrm>
          <a:prstGeom prst="rect">
            <a:avLst/>
          </a:prstGeom>
        </p:spPr>
      </p:pic>
      <p:sp>
        <p:nvSpPr>
          <p:cNvPr id="2" name="矩形标注 1"/>
          <p:cNvSpPr/>
          <p:nvPr>
            <p:custDataLst>
              <p:tags r:id="rId3"/>
            </p:custDataLst>
          </p:nvPr>
        </p:nvSpPr>
        <p:spPr>
          <a:xfrm>
            <a:off x="259080" y="913130"/>
            <a:ext cx="2776855" cy="5485130"/>
          </a:xfrm>
          <a:prstGeom prst="wedgeRectCallout">
            <a:avLst>
              <a:gd name="adj1" fmla="val 49362"/>
              <a:gd name="adj2" fmla="val -1292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0000"/>
              </a:lnSpc>
            </a:pPr>
            <a:r>
              <a:rPr lang="zh-CN" altLang="en-US" dirty="0">
                <a:solidFill>
                  <a:srgbClr val="FFFF00"/>
                </a:solidFill>
              </a:rPr>
              <a:t>注：</a:t>
            </a:r>
            <a:endParaRPr lang="zh-CN" altLang="en-US" dirty="0">
              <a:solidFill>
                <a:srgbClr val="FFFF00"/>
              </a:solidFill>
            </a:endParaRPr>
          </a:p>
          <a:p>
            <a:pPr marL="285750" indent="-285750">
              <a:buFont typeface="Wingdings" panose="05000000000000000000" charset="0"/>
              <a:buChar char="l"/>
            </a:pPr>
            <a:r>
              <a:rPr lang="zh-CN" altLang="en-US" dirty="0">
                <a:solidFill>
                  <a:srgbClr val="FFFF00"/>
                </a:solidFill>
                <a:sym typeface="+mn-ea"/>
              </a:rPr>
              <a:t>审核流程为申请单位负责人-归口管理部门经办人-归口管理部门负责人-审计部门负责人-采购业务员</a:t>
            </a:r>
            <a:endParaRPr lang="zh-CN" altLang="en-US" dirty="0">
              <a:solidFill>
                <a:schemeClr val="tx1"/>
              </a:solidFill>
            </a:endParaRPr>
          </a:p>
          <a:p>
            <a:pPr indent="0">
              <a:buFont typeface="Wingdings" panose="05000000000000000000" charset="0"/>
              <a:buNone/>
            </a:pPr>
            <a:endParaRPr lang="zh-CN" altLang="en-US" dirty="0">
              <a:solidFill>
                <a:srgbClr val="FFFF00"/>
              </a:solidFill>
            </a:endParaRPr>
          </a:p>
          <a:p>
            <a:pPr marL="285750" indent="-285750">
              <a:buFont typeface="Wingdings" panose="05000000000000000000" charset="0"/>
              <a:buChar char="l"/>
            </a:pPr>
            <a:r>
              <a:rPr lang="zh-CN" altLang="en-US" dirty="0">
                <a:solidFill>
                  <a:srgbClr val="FFFF00"/>
                </a:solidFill>
              </a:rPr>
              <a:t>预算金额为</a:t>
            </a:r>
            <a:r>
              <a:rPr lang="en-US" altLang="zh-CN" dirty="0">
                <a:solidFill>
                  <a:srgbClr val="FFFF00"/>
                </a:solidFill>
              </a:rPr>
              <a:t>0</a:t>
            </a:r>
            <a:r>
              <a:rPr lang="zh-CN" altLang="en-US" dirty="0">
                <a:solidFill>
                  <a:srgbClr val="FFFF00"/>
                </a:solidFill>
              </a:rPr>
              <a:t>、下浮率的采购项目，采购方式暂选邀请招标，后期招标办根据实际情况对采购方式进行修改。</a:t>
            </a:r>
            <a:endParaRPr lang="zh-CN" altLang="en-US" dirty="0">
              <a:solidFill>
                <a:srgbClr val="FFFF00"/>
              </a:solidFill>
            </a:endParaRPr>
          </a:p>
          <a:p>
            <a:pPr marL="285750" indent="-285750">
              <a:buFont typeface="Wingdings" panose="05000000000000000000" charset="0"/>
              <a:buChar char="l"/>
            </a:pPr>
            <a:endParaRPr lang="zh-CN" altLang="en-US" dirty="0">
              <a:solidFill>
                <a:srgbClr val="FFFF00"/>
              </a:solidFill>
            </a:endParaRPr>
          </a:p>
          <a:p>
            <a:pPr marL="285750" indent="-285750">
              <a:buFont typeface="Wingdings" panose="05000000000000000000" charset="0"/>
              <a:buChar char="l"/>
            </a:pPr>
            <a:endParaRPr lang="zh-CN" altLang="en-US" dirty="0">
              <a:solidFill>
                <a:srgbClr val="FFFF00"/>
              </a:solidFill>
            </a:endParaRPr>
          </a:p>
          <a:p>
            <a:pPr marL="285750" indent="-285750">
              <a:buFont typeface="Wingdings" panose="05000000000000000000" charset="0"/>
              <a:buChar char="l"/>
            </a:pPr>
            <a:r>
              <a:rPr lang="zh-CN" altLang="en-US" dirty="0">
                <a:solidFill>
                  <a:srgbClr val="FFFF00"/>
                </a:solidFill>
                <a:sym typeface="+mn-ea"/>
              </a:rPr>
              <a:t>采购方式为询价的项目采购申请审批完成后经办人直接到党政办合同管理系统，履行相应流程</a:t>
            </a:r>
            <a:endParaRPr lang="zh-CN" altLang="en-US" dirty="0">
              <a:solidFill>
                <a:srgbClr val="FFFF00"/>
              </a:solidFill>
            </a:endParaRPr>
          </a:p>
          <a:p>
            <a:pPr marL="285750" indent="-285750">
              <a:buFont typeface="Wingdings" panose="05000000000000000000" charset="0"/>
              <a:buChar char="l"/>
            </a:pPr>
            <a:endParaRPr lang="zh-CN" altLang="en-US" dirty="0">
              <a:solidFill>
                <a:srgbClr val="FFFF00"/>
              </a:solidFill>
            </a:endParaRPr>
          </a:p>
          <a:p>
            <a:endParaRPr lang="zh-CN" altLang="en-US" dirty="0">
              <a:solidFill>
                <a:srgbClr val="FFFF00"/>
              </a:solidFill>
            </a:endParaRPr>
          </a:p>
        </p:txBody>
      </p:sp>
      <p:cxnSp>
        <p:nvCxnSpPr>
          <p:cNvPr id="13" name="直接箭头连接符 12"/>
          <p:cNvCxnSpPr/>
          <p:nvPr/>
        </p:nvCxnSpPr>
        <p:spPr>
          <a:xfrm>
            <a:off x="2828752" y="1930920"/>
            <a:ext cx="688340" cy="2190115"/>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3" name="图片 2"/>
          <p:cNvPicPr>
            <a:picLocks noChangeAspect="1"/>
          </p:cNvPicPr>
          <p:nvPr/>
        </p:nvPicPr>
        <p:blipFill>
          <a:blip r:embed="rId4"/>
          <a:stretch>
            <a:fillRect/>
          </a:stretch>
        </p:blipFill>
        <p:spPr>
          <a:xfrm>
            <a:off x="3035935" y="835660"/>
            <a:ext cx="9072245" cy="5344795"/>
          </a:xfrm>
          <a:prstGeom prst="rect">
            <a:avLst/>
          </a:prstGeom>
        </p:spPr>
      </p:pic>
      <p:cxnSp>
        <p:nvCxnSpPr>
          <p:cNvPr id="4" name="直接箭头连接符 3"/>
          <p:cNvCxnSpPr/>
          <p:nvPr/>
        </p:nvCxnSpPr>
        <p:spPr>
          <a:xfrm>
            <a:off x="2867487" y="3306965"/>
            <a:ext cx="824230" cy="106680"/>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2" presetClass="exit" presetSubtype="4" fill="hold" nodeType="withEffect">
                                  <p:stCondLst>
                                    <p:cond delay="0"/>
                                  </p:stCondLst>
                                  <p:childTnLst>
                                    <p:anim calcmode="lin" valueType="num">
                                      <p:cBhvr additive="base">
                                        <p:cTn id="10" dur="500"/>
                                        <p:tgtEl>
                                          <p:spTgt spid="13"/>
                                        </p:tgtEl>
                                        <p:attrNameLst>
                                          <p:attrName>ppt_x</p:attrName>
                                        </p:attrNameLst>
                                      </p:cBhvr>
                                      <p:tavLst>
                                        <p:tav tm="0">
                                          <p:val>
                                            <p:strVal val="ppt_x"/>
                                          </p:val>
                                        </p:tav>
                                        <p:tav tm="100000">
                                          <p:val>
                                            <p:strVal val="ppt_x"/>
                                          </p:val>
                                        </p:tav>
                                      </p:tavLst>
                                    </p:anim>
                                    <p:anim calcmode="lin" valueType="num">
                                      <p:cBhvr additive="base">
                                        <p:cTn id="11" dur="500"/>
                                        <p:tgtEl>
                                          <p:spTgt spid="13"/>
                                        </p:tgtEl>
                                        <p:attrNameLst>
                                          <p:attrName>ppt_y</p:attrName>
                                        </p:attrNameLst>
                                      </p:cBhvr>
                                      <p:tavLst>
                                        <p:tav tm="0">
                                          <p:val>
                                            <p:strVal val="ppt_y"/>
                                          </p:val>
                                        </p:tav>
                                        <p:tav tm="100000">
                                          <p:val>
                                            <p:strVal val="1+ppt_h/2"/>
                                          </p:val>
                                        </p:tav>
                                      </p:tavLst>
                                    </p:anim>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833" y="3429000"/>
            <a:ext cx="7949693" cy="2757658"/>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640" y="930885"/>
            <a:ext cx="8011886" cy="2406989"/>
          </a:xfrm>
          <a:prstGeom prst="rect">
            <a:avLst/>
          </a:prstGeom>
        </p:spPr>
      </p:pic>
      <p:sp>
        <p:nvSpPr>
          <p:cNvPr id="2" name="矩形标注 1"/>
          <p:cNvSpPr/>
          <p:nvPr>
            <p:custDataLst>
              <p:tags r:id="rId4"/>
            </p:custDataLst>
          </p:nvPr>
        </p:nvSpPr>
        <p:spPr>
          <a:xfrm>
            <a:off x="180340" y="913130"/>
            <a:ext cx="2527300" cy="5435419"/>
          </a:xfrm>
          <a:prstGeom prst="wedgeRectCallout">
            <a:avLst>
              <a:gd name="adj1" fmla="val 49362"/>
              <a:gd name="adj2" fmla="val -1292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0000"/>
              </a:lnSpc>
            </a:pPr>
            <a:r>
              <a:rPr lang="en-US" altLang="zh-CN" dirty="0">
                <a:solidFill>
                  <a:schemeClr val="tx1"/>
                </a:solidFill>
              </a:rPr>
              <a:t>2.</a:t>
            </a:r>
            <a:r>
              <a:rPr lang="zh-CN" altLang="en-US" dirty="0">
                <a:solidFill>
                  <a:schemeClr val="tx1"/>
                </a:solidFill>
              </a:rPr>
              <a:t>招标需求完善</a:t>
            </a:r>
            <a:endParaRPr lang="en-US" altLang="zh-CN" dirty="0">
              <a:solidFill>
                <a:schemeClr val="tx1"/>
              </a:solidFill>
            </a:endParaRPr>
          </a:p>
          <a:p>
            <a:pPr>
              <a:lnSpc>
                <a:spcPct val="100000"/>
              </a:lnSpc>
            </a:pPr>
            <a:r>
              <a:rPr lang="zh-CN" altLang="en-US" dirty="0">
                <a:solidFill>
                  <a:schemeClr val="tx1"/>
                </a:solidFill>
              </a:rPr>
              <a:t>        （招标项目）</a:t>
            </a:r>
            <a:endParaRPr lang="zh-CN" altLang="en-US" dirty="0">
              <a:solidFill>
                <a:schemeClr val="tx1"/>
              </a:solidFill>
            </a:endParaRPr>
          </a:p>
          <a:p>
            <a:pPr>
              <a:lnSpc>
                <a:spcPct val="100000"/>
              </a:lnSpc>
            </a:pPr>
            <a:endParaRPr lang="zh-CN" altLang="en-US" dirty="0">
              <a:solidFill>
                <a:schemeClr val="tx1"/>
              </a:solidFill>
            </a:endParaRPr>
          </a:p>
          <a:p>
            <a:pPr>
              <a:lnSpc>
                <a:spcPct val="100000"/>
              </a:lnSpc>
            </a:pPr>
            <a:r>
              <a:rPr lang="en-US" altLang="zh-CN" dirty="0">
                <a:solidFill>
                  <a:schemeClr val="tx1"/>
                </a:solidFill>
              </a:rPr>
              <a:t>1.</a:t>
            </a:r>
            <a:r>
              <a:rPr lang="zh-CN" altLang="en-US" dirty="0">
                <a:solidFill>
                  <a:schemeClr val="tx1"/>
                </a:solidFill>
              </a:rPr>
              <a:t> 经办人与招标代理公司对接招标文件时，若招标参数等内容需修改，需经办人联系招标代理公司退回项目，退回项目在招标需求完善处显示</a:t>
            </a:r>
            <a:endParaRPr lang="zh-CN" altLang="en-US" dirty="0">
              <a:solidFill>
                <a:schemeClr val="tx1"/>
              </a:solidFill>
            </a:endParaRPr>
          </a:p>
          <a:p>
            <a:pPr>
              <a:lnSpc>
                <a:spcPct val="100000"/>
              </a:lnSpc>
            </a:pPr>
            <a:endParaRPr lang="zh-CN" altLang="en-US" dirty="0">
              <a:solidFill>
                <a:schemeClr val="tx1"/>
              </a:solidFill>
            </a:endParaRPr>
          </a:p>
          <a:p>
            <a:pPr>
              <a:lnSpc>
                <a:spcPct val="100000"/>
              </a:lnSpc>
            </a:pPr>
            <a:r>
              <a:rPr lang="en-US" altLang="zh-CN" dirty="0">
                <a:solidFill>
                  <a:schemeClr val="tx1"/>
                </a:solidFill>
              </a:rPr>
              <a:t>2.</a:t>
            </a:r>
            <a:r>
              <a:rPr lang="zh-CN" altLang="en-US" dirty="0">
                <a:solidFill>
                  <a:schemeClr val="tx1"/>
                </a:solidFill>
              </a:rPr>
              <a:t>仅能修改采购明细或附件信息中的</a:t>
            </a:r>
            <a:r>
              <a:rPr lang="en-US" altLang="zh-CN" dirty="0">
                <a:solidFill>
                  <a:schemeClr val="tx1"/>
                </a:solidFill>
              </a:rPr>
              <a:t>“</a:t>
            </a:r>
            <a:r>
              <a:rPr lang="zh-CN" altLang="en-US" dirty="0">
                <a:solidFill>
                  <a:schemeClr val="tx1"/>
                </a:solidFill>
              </a:rPr>
              <a:t>品牌型号、参数或内容</a:t>
            </a:r>
            <a:r>
              <a:rPr lang="en-US" altLang="zh-CN" dirty="0">
                <a:solidFill>
                  <a:schemeClr val="tx1"/>
                </a:solidFill>
              </a:rPr>
              <a:t>”</a:t>
            </a:r>
            <a:endParaRPr lang="en-US" altLang="zh-CN" dirty="0">
              <a:solidFill>
                <a:schemeClr val="tx1"/>
              </a:solidFill>
            </a:endParaRPr>
          </a:p>
          <a:p>
            <a:pPr>
              <a:lnSpc>
                <a:spcPct val="100000"/>
              </a:lnSpc>
            </a:pPr>
            <a:endParaRPr lang="en-US" altLang="zh-CN" dirty="0">
              <a:solidFill>
                <a:schemeClr val="tx1"/>
              </a:solidFill>
            </a:endParaRPr>
          </a:p>
          <a:p>
            <a:pPr>
              <a:lnSpc>
                <a:spcPct val="100000"/>
              </a:lnSpc>
            </a:pPr>
            <a:r>
              <a:rPr lang="en-US" altLang="zh-CN" dirty="0">
                <a:solidFill>
                  <a:schemeClr val="tx1"/>
                </a:solidFill>
              </a:rPr>
              <a:t>3.</a:t>
            </a:r>
            <a:r>
              <a:rPr lang="zh-CN" altLang="en-US" dirty="0">
                <a:solidFill>
                  <a:schemeClr val="tx1"/>
                </a:solidFill>
              </a:rPr>
              <a:t>修改完后点击【提交并审核】开始审核，审核流程为申请单位负责人</a:t>
            </a:r>
            <a:r>
              <a:rPr lang="en-US" altLang="zh-CN" dirty="0">
                <a:solidFill>
                  <a:schemeClr val="tx1"/>
                </a:solidFill>
              </a:rPr>
              <a:t>-</a:t>
            </a:r>
            <a:r>
              <a:rPr lang="zh-CN" altLang="en-US" dirty="0">
                <a:solidFill>
                  <a:schemeClr val="tx1"/>
                </a:solidFill>
              </a:rPr>
              <a:t>采购业务员</a:t>
            </a:r>
            <a:endParaRPr lang="zh-CN" altLang="en-US" dirty="0">
              <a:solidFill>
                <a:schemeClr val="tx1"/>
              </a:solidFill>
            </a:endParaRPr>
          </a:p>
          <a:p>
            <a:pPr>
              <a:lnSpc>
                <a:spcPct val="100000"/>
              </a:lnSpc>
            </a:pPr>
            <a:endParaRPr lang="en-US" altLang="zh-CN" dirty="0">
              <a:solidFill>
                <a:srgbClr val="FFFF00"/>
              </a:solidFill>
            </a:endParaRPr>
          </a:p>
          <a:p>
            <a:pPr algn="l">
              <a:lnSpc>
                <a:spcPct val="100000"/>
              </a:lnSpc>
            </a:pPr>
            <a:endParaRPr lang="zh-CN" altLang="en-US" dirty="0">
              <a:solidFill>
                <a:srgbClr val="FFFF00"/>
              </a:solidFill>
            </a:endParaRPr>
          </a:p>
        </p:txBody>
      </p:sp>
      <p:cxnSp>
        <p:nvCxnSpPr>
          <p:cNvPr id="7" name="直接箭头连接符 6"/>
          <p:cNvCxnSpPr/>
          <p:nvPr/>
        </p:nvCxnSpPr>
        <p:spPr>
          <a:xfrm flipV="1">
            <a:off x="2618831" y="1099684"/>
            <a:ext cx="2419350" cy="2162175"/>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9" name="直接箭头连接符 18"/>
          <p:cNvCxnSpPr/>
          <p:nvPr/>
        </p:nvCxnSpPr>
        <p:spPr>
          <a:xfrm>
            <a:off x="2309091" y="4128655"/>
            <a:ext cx="781818" cy="789859"/>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3" name="直接箭头连接符 2"/>
          <p:cNvCxnSpPr/>
          <p:nvPr>
            <p:custDataLst>
              <p:tags r:id="rId5"/>
            </p:custDataLst>
          </p:nvPr>
        </p:nvCxnSpPr>
        <p:spPr>
          <a:xfrm>
            <a:off x="1182255" y="4479636"/>
            <a:ext cx="1846215" cy="1306583"/>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5"/>
          <p:cNvSpPr/>
          <p:nvPr>
            <p:custDataLst>
              <p:tags r:id="rId1"/>
            </p:custDataLst>
          </p:nvPr>
        </p:nvSpPr>
        <p:spPr>
          <a:xfrm>
            <a:off x="574675" y="887730"/>
            <a:ext cx="11021060" cy="5459095"/>
          </a:xfrm>
          <a:prstGeom prst="roundRect">
            <a:avLst/>
          </a:prstGeom>
          <a:noFill/>
          <a:ln>
            <a:solidFill>
              <a:srgbClr val="4874CB"/>
            </a:solidFill>
            <a:prstDash val="dash"/>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p>
            <a:pPr indent="0" algn="l" fontAlgn="auto">
              <a:lnSpc>
                <a:spcPts val="3200"/>
              </a:lnSpc>
              <a:buNone/>
            </a:pPr>
            <a:r>
              <a:rPr lang="en-US" altLang="zh-CN" sz="1600" dirty="0">
                <a:solidFill>
                  <a:schemeClr val="tx1"/>
                </a:solidFill>
                <a:latin typeface="+mn-ea"/>
                <a:cs typeface="+mn-ea"/>
                <a:sym typeface="+mn-ea"/>
              </a:rPr>
              <a:t>    </a:t>
            </a:r>
            <a:r>
              <a:rPr lang="en-US" altLang="zh-CN" sz="2000" b="1" dirty="0">
                <a:solidFill>
                  <a:schemeClr val="tx1"/>
                </a:solidFill>
                <a:latin typeface="+mn-ea"/>
                <a:cs typeface="+mn-ea"/>
                <a:sym typeface="+mn-ea"/>
              </a:rPr>
              <a:t>  </a:t>
            </a:r>
            <a:r>
              <a:rPr lang="zh-CN" sz="1800" dirty="0">
                <a:solidFill>
                  <a:schemeClr val="tx1"/>
                </a:solidFill>
                <a:latin typeface="+mn-ea"/>
                <a:cs typeface="+mn-ea"/>
                <a:sym typeface="+mn-ea"/>
              </a:rPr>
              <a:t> </a:t>
            </a:r>
            <a:r>
              <a:rPr lang="en-US" altLang="zh-CN" sz="1800" dirty="0">
                <a:solidFill>
                  <a:schemeClr val="tx1"/>
                </a:solidFill>
                <a:latin typeface="+mn-ea"/>
                <a:cs typeface="+mn-ea"/>
                <a:sym typeface="+mn-ea"/>
              </a:rPr>
              <a:t>     </a:t>
            </a:r>
            <a:r>
              <a:rPr lang="zh-CN" altLang="en-US" sz="2000" b="1" dirty="0">
                <a:solidFill>
                  <a:schemeClr val="tx1"/>
                </a:solidFill>
                <a:latin typeface="+mn-ea"/>
                <a:cs typeface="+mn-ea"/>
                <a:sym typeface="+mn-ea"/>
              </a:rPr>
              <a:t>学校采购遵循</a:t>
            </a:r>
            <a:r>
              <a:rPr lang="en-US" altLang="zh-CN" sz="2000" b="1" dirty="0">
                <a:solidFill>
                  <a:schemeClr val="tx1"/>
                </a:solidFill>
                <a:latin typeface="+mn-ea"/>
                <a:cs typeface="+mn-ea"/>
                <a:sym typeface="+mn-ea"/>
              </a:rPr>
              <a:t>“</a:t>
            </a:r>
            <a:r>
              <a:rPr lang="zh-CN" altLang="en-US" sz="2000" b="1" dirty="0">
                <a:solidFill>
                  <a:schemeClr val="tx1"/>
                </a:solidFill>
                <a:latin typeface="+mn-ea"/>
                <a:cs typeface="+mn-ea"/>
                <a:sym typeface="+mn-ea"/>
              </a:rPr>
              <a:t>无预算不采购</a:t>
            </a:r>
            <a:r>
              <a:rPr lang="en-US" altLang="zh-CN" sz="2000" b="1" dirty="0">
                <a:solidFill>
                  <a:schemeClr val="tx1"/>
                </a:solidFill>
                <a:latin typeface="+mn-ea"/>
                <a:cs typeface="+mn-ea"/>
                <a:sym typeface="+mn-ea"/>
              </a:rPr>
              <a:t>”</a:t>
            </a:r>
            <a:r>
              <a:rPr lang="zh-CN" altLang="en-US" sz="2000" b="1" dirty="0">
                <a:solidFill>
                  <a:schemeClr val="tx1"/>
                </a:solidFill>
                <a:latin typeface="+mn-ea"/>
                <a:cs typeface="+mn-ea"/>
                <a:sym typeface="+mn-ea"/>
              </a:rPr>
              <a:t>原则，采购业务分政府采购和非政府采购。</a:t>
            </a:r>
            <a:endParaRPr lang="zh-CN" altLang="en-US" dirty="0">
              <a:solidFill>
                <a:schemeClr val="tx1"/>
              </a:solidFill>
              <a:latin typeface="+mn-ea"/>
              <a:cs typeface="+mn-ea"/>
              <a:sym typeface="+mn-ea"/>
            </a:endParaRPr>
          </a:p>
          <a:p>
            <a:pPr indent="0" algn="just" fontAlgn="auto">
              <a:lnSpc>
                <a:spcPts val="3200"/>
              </a:lnSpc>
              <a:buNone/>
            </a:pPr>
            <a:r>
              <a:rPr lang="en-US" altLang="zh-CN" dirty="0">
                <a:solidFill>
                  <a:schemeClr val="tx1"/>
                </a:solidFill>
                <a:latin typeface="+mn-ea"/>
                <a:cs typeface="+mn-ea"/>
                <a:sym typeface="+mn-ea"/>
              </a:rPr>
              <a:t>      </a:t>
            </a:r>
            <a:r>
              <a:rPr lang="zh-CN" dirty="0">
                <a:solidFill>
                  <a:schemeClr val="tx1"/>
                </a:solidFill>
                <a:latin typeface="+mn-ea"/>
                <a:cs typeface="+mn-ea"/>
                <a:sym typeface="+mn-ea"/>
              </a:rPr>
              <a:t>政府采购项目需意向公开</a:t>
            </a:r>
            <a:r>
              <a:rPr lang="en-US" altLang="zh-CN" dirty="0">
                <a:solidFill>
                  <a:schemeClr val="tx1"/>
                </a:solidFill>
                <a:latin typeface="+mn-ea"/>
                <a:cs typeface="+mn-ea"/>
                <a:sym typeface="+mn-ea"/>
              </a:rPr>
              <a:t>30</a:t>
            </a:r>
            <a:r>
              <a:rPr lang="zh-CN" altLang="en-US" dirty="0">
                <a:solidFill>
                  <a:schemeClr val="tx1"/>
                </a:solidFill>
                <a:latin typeface="+mn-ea"/>
                <a:cs typeface="+mn-ea"/>
                <a:sym typeface="+mn-ea"/>
              </a:rPr>
              <a:t>日。采购</a:t>
            </a:r>
            <a:r>
              <a:rPr lang="zh-CN" dirty="0">
                <a:solidFill>
                  <a:schemeClr val="tx1"/>
                </a:solidFill>
                <a:latin typeface="+mn-ea"/>
                <a:cs typeface="+mn-ea"/>
                <a:sym typeface="+mn-ea"/>
              </a:rPr>
              <a:t>工作实行业务归口管理,其中涉及</a:t>
            </a:r>
            <a:r>
              <a:rPr lang="zh-CN" dirty="0">
                <a:solidFill>
                  <a:schemeClr val="tx1"/>
                </a:solidFill>
                <a:highlight>
                  <a:srgbClr val="FFFF00"/>
                </a:highlight>
                <a:latin typeface="+mn-ea"/>
                <a:cs typeface="+mn-ea"/>
                <a:sym typeface="+mn-ea"/>
              </a:rPr>
              <a:t>进口设备</a:t>
            </a:r>
            <a:r>
              <a:rPr lang="zh-CN" dirty="0">
                <a:solidFill>
                  <a:schemeClr val="tx1"/>
                </a:solidFill>
                <a:latin typeface="+mn-ea"/>
                <a:cs typeface="+mn-ea"/>
                <a:sym typeface="+mn-ea"/>
              </a:rPr>
              <a:t>的，需由业务归口管理部门审核汇总后，备案招标采购办公室，</a:t>
            </a:r>
            <a:r>
              <a:rPr lang="zh-CN" dirty="0">
                <a:solidFill>
                  <a:schemeClr val="tx1"/>
                </a:solidFill>
                <a:highlight>
                  <a:srgbClr val="FFFF00"/>
                </a:highlight>
                <a:latin typeface="+mn-ea"/>
                <a:cs typeface="+mn-ea"/>
                <a:sym typeface="+mn-ea"/>
              </a:rPr>
              <a:t>各单位根据业务归口管理部门节点要求提交采购流程，</a:t>
            </a:r>
            <a:r>
              <a:rPr lang="zh-CN" dirty="0">
                <a:solidFill>
                  <a:schemeClr val="tx1"/>
                </a:solidFill>
                <a:highlight>
                  <a:srgbClr val="FFFF00"/>
                </a:highlight>
                <a:latin typeface="+mn-ea"/>
                <a:cs typeface="+mn-ea"/>
                <a:sym typeface="+mn-ea"/>
              </a:rPr>
              <a:t>招标办统一批次向上级部门申请。</a:t>
            </a:r>
            <a:r>
              <a:rPr lang="en-US" altLang="zh-CN" dirty="0">
                <a:solidFill>
                  <a:schemeClr val="tx1"/>
                </a:solidFill>
                <a:latin typeface="+mn-ea"/>
                <a:cs typeface="+mn-ea"/>
                <a:sym typeface="+mn-ea"/>
              </a:rPr>
              <a:t>   </a:t>
            </a:r>
            <a:r>
              <a:rPr lang="zh-CN" dirty="0">
                <a:solidFill>
                  <a:schemeClr val="tx1"/>
                </a:solidFill>
                <a:highlight>
                  <a:srgbClr val="FFFF00"/>
                </a:highlight>
                <a:latin typeface="+mn-ea"/>
                <a:cs typeface="+mn-ea"/>
                <a:sym typeface="+mn-ea"/>
              </a:rPr>
              <a:t>集中采购目录</a:t>
            </a:r>
            <a:r>
              <a:rPr lang="zh-CN" altLang="en-US" dirty="0">
                <a:solidFill>
                  <a:schemeClr val="tx1"/>
                </a:solidFill>
                <a:highlight>
                  <a:srgbClr val="FFFF00"/>
                </a:highlight>
                <a:latin typeface="+mn-ea"/>
                <a:cs typeface="+mn-ea"/>
                <a:sym typeface="+mn-ea"/>
              </a:rPr>
              <a:t>内</a:t>
            </a:r>
            <a:r>
              <a:rPr lang="zh-CN" dirty="0">
                <a:solidFill>
                  <a:schemeClr val="tx1"/>
                </a:solidFill>
                <a:latin typeface="+mn-ea"/>
                <a:cs typeface="+mn-ea"/>
                <a:sym typeface="+mn-ea"/>
              </a:rPr>
              <a:t>信息化设备、办公设备、电气设备、办公用品、印刷、家具等业务，</a:t>
            </a:r>
            <a:r>
              <a:rPr lang="zh-CN" dirty="0">
                <a:solidFill>
                  <a:schemeClr val="tx1"/>
                </a:solidFill>
                <a:highlight>
                  <a:srgbClr val="FFFF00"/>
                </a:highlight>
                <a:latin typeface="+mn-ea"/>
                <a:cs typeface="+mn-ea"/>
                <a:sym typeface="+mn-ea"/>
              </a:rPr>
              <a:t>需由业务归口管理部门汇总提交采购流程，统一批次采购</a:t>
            </a:r>
            <a:r>
              <a:rPr lang="zh-CN" altLang="en-US" dirty="0">
                <a:solidFill>
                  <a:schemeClr val="tx1"/>
                </a:solidFill>
                <a:highlight>
                  <a:srgbClr val="FFFF00"/>
                </a:highlight>
                <a:latin typeface="+mn-ea"/>
                <a:cs typeface="+mn-ea"/>
                <a:sym typeface="+mn-ea"/>
              </a:rPr>
              <a:t>。</a:t>
            </a:r>
            <a:r>
              <a:rPr lang="zh-CN" dirty="0">
                <a:solidFill>
                  <a:schemeClr val="tx1"/>
                </a:solidFill>
                <a:highlight>
                  <a:srgbClr val="FFFF00"/>
                </a:highlight>
                <a:latin typeface="+mn-ea"/>
                <a:cs typeface="+mn-ea"/>
                <a:sym typeface="+mn-ea"/>
              </a:rPr>
              <a:t>(业务归口情况详见附件</a:t>
            </a:r>
            <a:r>
              <a:rPr lang="en-US" altLang="zh-CN" dirty="0">
                <a:solidFill>
                  <a:schemeClr val="tx1"/>
                </a:solidFill>
                <a:highlight>
                  <a:srgbClr val="FFFF00"/>
                </a:highlight>
                <a:latin typeface="+mn-ea"/>
                <a:cs typeface="+mn-ea"/>
                <a:sym typeface="+mn-ea"/>
              </a:rPr>
              <a:t>1</a:t>
            </a:r>
            <a:r>
              <a:rPr lang="zh-CN" dirty="0">
                <a:solidFill>
                  <a:schemeClr val="tx1"/>
                </a:solidFill>
                <a:highlight>
                  <a:srgbClr val="FFFF00"/>
                </a:highlight>
                <a:latin typeface="+mn-ea"/>
                <a:cs typeface="+mn-ea"/>
                <a:sym typeface="+mn-ea"/>
              </a:rPr>
              <a:t>)</a:t>
            </a:r>
            <a:endParaRPr lang="zh-CN" dirty="0">
              <a:solidFill>
                <a:schemeClr val="tx1"/>
              </a:solidFill>
              <a:highlight>
                <a:srgbClr val="FFFF00"/>
              </a:highlight>
              <a:latin typeface="+mn-ea"/>
              <a:cs typeface="+mn-ea"/>
              <a:sym typeface="+mn-ea"/>
            </a:endParaRPr>
          </a:p>
          <a:p>
            <a:pPr indent="0" algn="just" fontAlgn="auto">
              <a:lnSpc>
                <a:spcPts val="3200"/>
              </a:lnSpc>
              <a:buNone/>
            </a:pPr>
            <a:r>
              <a:rPr lang="en-US" altLang="zh-CN" dirty="0">
                <a:solidFill>
                  <a:schemeClr val="tx1"/>
                </a:solidFill>
                <a:latin typeface="+mn-ea"/>
                <a:cs typeface="+mn-ea"/>
                <a:sym typeface="+mn-ea"/>
              </a:rPr>
              <a:t>     </a:t>
            </a:r>
            <a:r>
              <a:rPr lang="zh-CN" altLang="en-US" dirty="0">
                <a:solidFill>
                  <a:schemeClr val="tx1"/>
                </a:solidFill>
                <a:latin typeface="+mn-ea"/>
                <a:cs typeface="+mn-ea"/>
                <a:sym typeface="+mn-ea"/>
              </a:rPr>
              <a:t>非政府采购为限额标准下通过招标办及项目实施单位自行组织采购的项目。其中实施单位自行采购的项目需自行组织、验收、留档，</a:t>
            </a:r>
            <a:r>
              <a:rPr lang="zh-CN" dirty="0">
                <a:solidFill>
                  <a:schemeClr val="tx1"/>
                </a:solidFill>
                <a:highlight>
                  <a:srgbClr val="FFFF00"/>
                </a:highlight>
                <a:latin typeface="+mn-ea"/>
                <a:cs typeface="+mn-ea"/>
                <a:sym typeface="+mn-ea"/>
              </a:rPr>
              <a:t>项目若需委托社会代理机构需选择学校公开征集入围的代理公司。（附件</a:t>
            </a:r>
            <a:r>
              <a:rPr lang="en-US" altLang="zh-CN" dirty="0">
                <a:solidFill>
                  <a:schemeClr val="tx1"/>
                </a:solidFill>
                <a:highlight>
                  <a:srgbClr val="FFFF00"/>
                </a:highlight>
                <a:latin typeface="+mn-ea"/>
                <a:cs typeface="+mn-ea"/>
                <a:sym typeface="+mn-ea"/>
              </a:rPr>
              <a:t>2</a:t>
            </a:r>
            <a:r>
              <a:rPr lang="zh-CN" dirty="0">
                <a:solidFill>
                  <a:schemeClr val="tx1"/>
                </a:solidFill>
                <a:highlight>
                  <a:srgbClr val="FFFF00"/>
                </a:highlight>
                <a:latin typeface="+mn-ea"/>
                <a:cs typeface="+mn-ea"/>
                <a:sym typeface="+mn-ea"/>
              </a:rPr>
              <a:t>）</a:t>
            </a:r>
            <a:endParaRPr lang="zh-CN" altLang="en-US" dirty="0">
              <a:solidFill>
                <a:schemeClr val="tx1"/>
              </a:solidFill>
              <a:latin typeface="+mn-ea"/>
              <a:cs typeface="+mn-ea"/>
              <a:sym typeface="+mn-ea"/>
            </a:endParaRPr>
          </a:p>
          <a:p>
            <a:pPr indent="0" algn="just" fontAlgn="auto">
              <a:lnSpc>
                <a:spcPts val="3200"/>
              </a:lnSpc>
              <a:buNone/>
            </a:pPr>
            <a:r>
              <a:rPr lang="en-US" altLang="zh-CN" dirty="0">
                <a:solidFill>
                  <a:schemeClr val="tx1"/>
                </a:solidFill>
                <a:latin typeface="+mn-ea"/>
                <a:cs typeface="+mn-ea"/>
                <a:sym typeface="+mn-ea"/>
              </a:rPr>
              <a:t>     </a:t>
            </a:r>
            <a:r>
              <a:rPr lang="zh-CN" altLang="en-US" dirty="0">
                <a:solidFill>
                  <a:schemeClr val="tx1"/>
                </a:solidFill>
                <a:latin typeface="+mn-ea"/>
                <a:cs typeface="+mn-ea"/>
                <a:sym typeface="+mn-ea"/>
              </a:rPr>
              <a:t>两种采购方式有区别，政府采购有网上商城，非政府采购有单位自行组织采购及经招标办询价的</a:t>
            </a:r>
            <a:r>
              <a:rPr lang="zh-CN" altLang="en-US" dirty="0">
                <a:solidFill>
                  <a:schemeClr val="tx1"/>
                </a:solidFill>
                <a:latin typeface="+mn-ea"/>
                <a:cs typeface="+mn-ea"/>
                <a:sym typeface="+mn-ea"/>
              </a:rPr>
              <a:t>采购方式。</a:t>
            </a:r>
            <a:endParaRPr lang="zh-CN" altLang="en-US" dirty="0">
              <a:solidFill>
                <a:schemeClr val="tx1"/>
              </a:solidFill>
              <a:latin typeface="+mn-ea"/>
              <a:cs typeface="+mn-ea"/>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a:blip r:embed="rId3"/>
          <a:stretch>
            <a:fillRect/>
          </a:stretch>
        </p:blipFill>
        <p:spPr>
          <a:xfrm>
            <a:off x="2895600" y="1099820"/>
            <a:ext cx="9143365" cy="4109720"/>
          </a:xfrm>
          <a:prstGeom prst="rect">
            <a:avLst/>
          </a:prstGeom>
        </p:spPr>
      </p:pic>
      <p:sp>
        <p:nvSpPr>
          <p:cNvPr id="2" name="矩形标注 1"/>
          <p:cNvSpPr/>
          <p:nvPr>
            <p:custDataLst>
              <p:tags r:id="rId4"/>
            </p:custDataLst>
          </p:nvPr>
        </p:nvSpPr>
        <p:spPr>
          <a:xfrm>
            <a:off x="167252" y="1099567"/>
            <a:ext cx="2506279" cy="5095240"/>
          </a:xfrm>
          <a:prstGeom prst="wedgeRectCallout">
            <a:avLst>
              <a:gd name="adj1" fmla="val 49362"/>
              <a:gd name="adj2" fmla="val -1292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CN" altLang="en-US" dirty="0">
                <a:solidFill>
                  <a:schemeClr val="tx1"/>
                </a:solidFill>
              </a:rPr>
              <a:t>四、采购实施</a:t>
            </a:r>
            <a:endParaRPr lang="en-US" altLang="zh-CN" dirty="0">
              <a:solidFill>
                <a:schemeClr val="tx1"/>
              </a:solidFill>
            </a:endParaRPr>
          </a:p>
          <a:p>
            <a:r>
              <a:rPr lang="en-US" altLang="zh-CN" dirty="0">
                <a:solidFill>
                  <a:schemeClr val="tx1"/>
                </a:solidFill>
              </a:rPr>
              <a:t>        (</a:t>
            </a:r>
            <a:r>
              <a:rPr lang="zh-CN" altLang="en-US" dirty="0">
                <a:solidFill>
                  <a:schemeClr val="tx1"/>
                </a:solidFill>
              </a:rPr>
              <a:t>招标项目</a:t>
            </a:r>
            <a:r>
              <a:rPr lang="en-US" altLang="zh-CN" dirty="0">
                <a:solidFill>
                  <a:schemeClr val="tx1"/>
                </a:solidFill>
              </a:rPr>
              <a:t>)</a:t>
            </a:r>
            <a:endParaRPr lang="en-US" altLang="zh-CN" dirty="0">
              <a:solidFill>
                <a:schemeClr val="tx1"/>
              </a:solidFill>
            </a:endParaRPr>
          </a:p>
          <a:p>
            <a:pPr>
              <a:lnSpc>
                <a:spcPct val="100000"/>
              </a:lnSpc>
            </a:pPr>
            <a:r>
              <a:rPr lang="en-US" altLang="zh-CN" dirty="0">
                <a:solidFill>
                  <a:schemeClr val="tx1"/>
                </a:solidFill>
              </a:rPr>
              <a:t>        </a:t>
            </a:r>
            <a:endParaRPr lang="en-US" altLang="zh-CN" dirty="0">
              <a:solidFill>
                <a:schemeClr val="tx1"/>
              </a:solidFill>
            </a:endParaRPr>
          </a:p>
          <a:p>
            <a:pPr>
              <a:lnSpc>
                <a:spcPct val="100000"/>
              </a:lnSpc>
            </a:pPr>
            <a:r>
              <a:rPr lang="en-US" altLang="zh-CN" dirty="0">
                <a:solidFill>
                  <a:schemeClr val="tx1"/>
                </a:solidFill>
              </a:rPr>
              <a:t>1.</a:t>
            </a:r>
            <a:r>
              <a:rPr lang="zh-CN" altLang="en-US" dirty="0">
                <a:solidFill>
                  <a:schemeClr val="tx1"/>
                </a:solidFill>
              </a:rPr>
              <a:t>招标文件待审核</a:t>
            </a:r>
            <a:endParaRPr lang="en-US" altLang="zh-CN" dirty="0">
              <a:solidFill>
                <a:schemeClr val="tx1"/>
              </a:solidFill>
            </a:endParaRPr>
          </a:p>
          <a:p>
            <a:pPr>
              <a:lnSpc>
                <a:spcPct val="100000"/>
              </a:lnSpc>
            </a:pPr>
            <a:r>
              <a:rPr lang="zh-CN" altLang="en-US" dirty="0">
                <a:solidFill>
                  <a:schemeClr val="tx1"/>
                </a:solidFill>
              </a:rPr>
              <a:t>招标代理公司发起的，对招标文件（最终版）审核</a:t>
            </a:r>
            <a:endParaRPr lang="en-US" altLang="zh-CN" dirty="0">
              <a:solidFill>
                <a:schemeClr val="tx1"/>
              </a:solidFill>
            </a:endParaRPr>
          </a:p>
          <a:p>
            <a:pPr>
              <a:lnSpc>
                <a:spcPct val="100000"/>
              </a:lnSpc>
            </a:pPr>
            <a:endParaRPr lang="en-US" altLang="zh-CN" dirty="0">
              <a:solidFill>
                <a:schemeClr val="tx1"/>
              </a:solidFill>
            </a:endParaRPr>
          </a:p>
          <a:p>
            <a:pPr>
              <a:lnSpc>
                <a:spcPct val="100000"/>
              </a:lnSpc>
            </a:pPr>
            <a:r>
              <a:rPr lang="zh-CN" altLang="en-US" dirty="0">
                <a:solidFill>
                  <a:schemeClr val="tx1"/>
                </a:solidFill>
              </a:rPr>
              <a:t>审批流为经办人</a:t>
            </a:r>
            <a:r>
              <a:rPr lang="en-US" altLang="zh-CN" dirty="0">
                <a:solidFill>
                  <a:schemeClr val="tx1"/>
                </a:solidFill>
              </a:rPr>
              <a:t>-</a:t>
            </a:r>
            <a:r>
              <a:rPr lang="zh-CN" altLang="en-US" dirty="0">
                <a:solidFill>
                  <a:schemeClr val="tx1"/>
                </a:solidFill>
              </a:rPr>
              <a:t>申请单位负责人</a:t>
            </a:r>
            <a:r>
              <a:rPr lang="en-US" altLang="zh-CN" dirty="0">
                <a:solidFill>
                  <a:schemeClr val="tx1"/>
                </a:solidFill>
              </a:rPr>
              <a:t>-</a:t>
            </a:r>
            <a:r>
              <a:rPr lang="zh-CN" altLang="en-US" dirty="0">
                <a:solidFill>
                  <a:schemeClr val="tx1"/>
                </a:solidFill>
              </a:rPr>
              <a:t>采购业务员</a:t>
            </a:r>
            <a:endParaRPr lang="en-US" altLang="zh-CN" dirty="0">
              <a:solidFill>
                <a:schemeClr val="tx1"/>
              </a:solidFill>
            </a:endParaRPr>
          </a:p>
          <a:p>
            <a:pPr>
              <a:lnSpc>
                <a:spcPct val="100000"/>
              </a:lnSpc>
            </a:pPr>
            <a:endParaRPr lang="en-US" altLang="zh-CN" dirty="0">
              <a:solidFill>
                <a:schemeClr val="tx1"/>
              </a:solidFill>
            </a:endParaRPr>
          </a:p>
          <a:p>
            <a:r>
              <a:rPr lang="en-US" altLang="zh-CN" dirty="0">
                <a:solidFill>
                  <a:schemeClr val="tx1"/>
                </a:solidFill>
              </a:rPr>
              <a:t>2.</a:t>
            </a:r>
            <a:r>
              <a:rPr lang="zh-CN" altLang="en-US" dirty="0">
                <a:solidFill>
                  <a:schemeClr val="tx1"/>
                </a:solidFill>
              </a:rPr>
              <a:t>招标文件已审核</a:t>
            </a:r>
            <a:endParaRPr lang="en-US" altLang="zh-CN" dirty="0">
              <a:solidFill>
                <a:schemeClr val="tx1"/>
              </a:solidFill>
            </a:endParaRPr>
          </a:p>
          <a:p>
            <a:r>
              <a:rPr lang="zh-CN" altLang="en-US" dirty="0">
                <a:solidFill>
                  <a:schemeClr val="tx1"/>
                </a:solidFill>
              </a:rPr>
              <a:t>经办人查看完成的经办项目详情</a:t>
            </a:r>
            <a:endParaRPr lang="zh-CN" altLang="en-US" dirty="0">
              <a:solidFill>
                <a:schemeClr val="tx1"/>
              </a:solidFill>
            </a:endParaRPr>
          </a:p>
          <a:p>
            <a:endParaRPr lang="en-US" altLang="zh-CN" dirty="0">
              <a:solidFill>
                <a:schemeClr val="tx1"/>
              </a:solidFill>
            </a:endParaRPr>
          </a:p>
          <a:p>
            <a:endParaRPr lang="en-US" altLang="zh-CN" dirty="0">
              <a:solidFill>
                <a:schemeClr val="tx1"/>
              </a:solidFill>
            </a:endParaRPr>
          </a:p>
          <a:p>
            <a:pPr>
              <a:lnSpc>
                <a:spcPct val="100000"/>
              </a:lnSpc>
            </a:pPr>
            <a:endParaRPr lang="zh-CN" altLang="en-US" dirty="0">
              <a:solidFill>
                <a:schemeClr val="tx1"/>
              </a:solidFill>
            </a:endParaRPr>
          </a:p>
          <a:p>
            <a:pPr>
              <a:lnSpc>
                <a:spcPct val="100000"/>
              </a:lnSpc>
            </a:pPr>
            <a:endParaRPr lang="en-US" altLang="zh-CN" dirty="0">
              <a:solidFill>
                <a:schemeClr val="tx1"/>
              </a:solidFill>
            </a:endParaRPr>
          </a:p>
        </p:txBody>
      </p:sp>
      <p:cxnSp>
        <p:nvCxnSpPr>
          <p:cNvPr id="6" name="直接箭头连接符 5"/>
          <p:cNvCxnSpPr/>
          <p:nvPr/>
        </p:nvCxnSpPr>
        <p:spPr>
          <a:xfrm flipV="1">
            <a:off x="2053307" y="1882782"/>
            <a:ext cx="2374900" cy="213360"/>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3" name="直接箭头连接符 12"/>
          <p:cNvCxnSpPr/>
          <p:nvPr/>
        </p:nvCxnSpPr>
        <p:spPr>
          <a:xfrm flipV="1">
            <a:off x="2005047" y="2095558"/>
            <a:ext cx="3954145" cy="2500630"/>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4" name="图片 3"/>
          <p:cNvPicPr>
            <a:picLocks noChangeAspect="1"/>
          </p:cNvPicPr>
          <p:nvPr/>
        </p:nvPicPr>
        <p:blipFill>
          <a:blip r:embed="rId5"/>
          <a:stretch>
            <a:fillRect/>
          </a:stretch>
        </p:blipFill>
        <p:spPr>
          <a:xfrm>
            <a:off x="2740660" y="1099820"/>
            <a:ext cx="9298940" cy="5115560"/>
          </a:xfrm>
          <a:prstGeom prst="rect">
            <a:avLst/>
          </a:prstGeom>
        </p:spPr>
      </p:pic>
      <p:cxnSp>
        <p:nvCxnSpPr>
          <p:cNvPr id="5" name="直接箭头连接符 4"/>
          <p:cNvCxnSpPr/>
          <p:nvPr/>
        </p:nvCxnSpPr>
        <p:spPr>
          <a:xfrm flipV="1">
            <a:off x="1210662" y="2066983"/>
            <a:ext cx="1889760" cy="3159125"/>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3546475" y="3327400"/>
            <a:ext cx="6216650" cy="3057525"/>
          </a:xfrm>
          <a:prstGeom prst="rect">
            <a:avLst/>
          </a:prstGeom>
        </p:spPr>
      </p:pic>
      <p:sp>
        <p:nvSpPr>
          <p:cNvPr id="2" name="矩形标注 1"/>
          <p:cNvSpPr/>
          <p:nvPr>
            <p:custDataLst>
              <p:tags r:id="rId3"/>
            </p:custDataLst>
          </p:nvPr>
        </p:nvSpPr>
        <p:spPr>
          <a:xfrm>
            <a:off x="180588" y="913129"/>
            <a:ext cx="2527300" cy="5348333"/>
          </a:xfrm>
          <a:prstGeom prst="wedgeRectCallout">
            <a:avLst>
              <a:gd name="adj1" fmla="val 49362"/>
              <a:gd name="adj2" fmla="val -1292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0000"/>
              </a:lnSpc>
            </a:pPr>
            <a:r>
              <a:rPr lang="en-US" altLang="zh-CN" dirty="0">
                <a:solidFill>
                  <a:schemeClr val="tx1"/>
                </a:solidFill>
              </a:rPr>
              <a:t>3.</a:t>
            </a:r>
            <a:r>
              <a:rPr lang="zh-CN" altLang="en-US" dirty="0">
                <a:solidFill>
                  <a:schemeClr val="tx1"/>
                </a:solidFill>
              </a:rPr>
              <a:t>设置采购人代表</a:t>
            </a:r>
            <a:endParaRPr lang="en-US" altLang="zh-CN" dirty="0">
              <a:solidFill>
                <a:schemeClr val="tx1"/>
              </a:solidFill>
            </a:endParaRPr>
          </a:p>
          <a:p>
            <a:pPr>
              <a:lnSpc>
                <a:spcPct val="100000"/>
              </a:lnSpc>
            </a:pPr>
            <a:r>
              <a:rPr lang="zh-CN" dirty="0">
                <a:solidFill>
                  <a:schemeClr val="tx1"/>
                </a:solidFill>
              </a:rPr>
              <a:t>经办人在招标文件审核完成后，</a:t>
            </a:r>
            <a:r>
              <a:rPr lang="zh-CN" altLang="en-US" dirty="0">
                <a:solidFill>
                  <a:schemeClr val="tx1"/>
                </a:solidFill>
              </a:rPr>
              <a:t>开标前三天（控制台待办事项、企业微信提醒），</a:t>
            </a:r>
            <a:r>
              <a:rPr lang="zh-CN" dirty="0">
                <a:solidFill>
                  <a:schemeClr val="tx1"/>
                </a:solidFill>
              </a:rPr>
              <a:t>设置采购人代表</a:t>
            </a:r>
            <a:endParaRPr lang="zh-CN" dirty="0">
              <a:solidFill>
                <a:schemeClr val="tx1"/>
              </a:solidFill>
            </a:endParaRPr>
          </a:p>
          <a:p>
            <a:pPr>
              <a:lnSpc>
                <a:spcPct val="100000"/>
              </a:lnSpc>
            </a:pPr>
            <a:endParaRPr lang="zh-CN" dirty="0">
              <a:solidFill>
                <a:schemeClr val="tx1"/>
              </a:solidFill>
            </a:endParaRPr>
          </a:p>
          <a:p>
            <a:pPr>
              <a:lnSpc>
                <a:spcPct val="100000"/>
              </a:lnSpc>
            </a:pPr>
            <a:r>
              <a:rPr lang="zh-CN" altLang="en-US" dirty="0">
                <a:solidFill>
                  <a:schemeClr val="tx1"/>
                </a:solidFill>
              </a:rPr>
              <a:t>点击项目名称，填写至少三位采购人代表信息，也可点击【追加】</a:t>
            </a:r>
            <a:r>
              <a:rPr lang="zh-CN" altLang="en-US" dirty="0">
                <a:solidFill>
                  <a:schemeClr val="tx1"/>
                </a:solidFill>
              </a:rPr>
              <a:t>追加更多</a:t>
            </a:r>
            <a:endParaRPr lang="zh-CN" altLang="en-US" dirty="0">
              <a:solidFill>
                <a:schemeClr val="tx1"/>
              </a:solidFill>
            </a:endParaRPr>
          </a:p>
          <a:p>
            <a:pPr>
              <a:lnSpc>
                <a:spcPct val="100000"/>
              </a:lnSpc>
            </a:pPr>
            <a:endParaRPr lang="zh-CN" altLang="en-US" dirty="0">
              <a:solidFill>
                <a:schemeClr val="tx1"/>
              </a:solidFill>
            </a:endParaRPr>
          </a:p>
          <a:p>
            <a:pPr>
              <a:lnSpc>
                <a:spcPct val="100000"/>
              </a:lnSpc>
            </a:pPr>
            <a:r>
              <a:rPr lang="zh-CN" altLang="en-US" dirty="0">
                <a:solidFill>
                  <a:schemeClr val="tx1"/>
                </a:solidFill>
              </a:rPr>
              <a:t>先点击【保存】再点击【抽取】，系统会随机从中</a:t>
            </a:r>
            <a:r>
              <a:rPr lang="zh-CN" altLang="en-US" dirty="0">
                <a:solidFill>
                  <a:schemeClr val="tx1"/>
                </a:solidFill>
                <a:sym typeface="+mn-ea"/>
              </a:rPr>
              <a:t>抽取</a:t>
            </a:r>
            <a:r>
              <a:rPr lang="zh-CN" altLang="en-US" dirty="0">
                <a:solidFill>
                  <a:schemeClr val="tx1"/>
                </a:solidFill>
              </a:rPr>
              <a:t>任意一位作为最终代表</a:t>
            </a:r>
            <a:endParaRPr lang="en-US" altLang="zh-CN" dirty="0">
              <a:solidFill>
                <a:schemeClr val="tx1"/>
              </a:solidFill>
            </a:endParaRPr>
          </a:p>
          <a:p>
            <a:endParaRPr lang="en-US" altLang="zh-CN" dirty="0">
              <a:solidFill>
                <a:srgbClr val="FFFF00"/>
              </a:solidFill>
            </a:endParaRPr>
          </a:p>
          <a:p>
            <a:pPr algn="l">
              <a:lnSpc>
                <a:spcPct val="100000"/>
              </a:lnSpc>
            </a:pPr>
            <a:endParaRPr lang="zh-CN" altLang="en-US" dirty="0">
              <a:solidFill>
                <a:schemeClr val="tx1"/>
              </a:solidFill>
            </a:endParaRPr>
          </a:p>
        </p:txBody>
      </p:sp>
      <p:pic>
        <p:nvPicPr>
          <p:cNvPr id="3" name="图片 2"/>
          <p:cNvPicPr>
            <a:picLocks noChangeAspect="1"/>
          </p:cNvPicPr>
          <p:nvPr>
            <p:custDataLst>
              <p:tags r:id="rId4"/>
            </p:custDataLst>
          </p:nvPr>
        </p:nvPicPr>
        <p:blipFill>
          <a:blip r:embed="rId5"/>
          <a:stretch>
            <a:fillRect/>
          </a:stretch>
        </p:blipFill>
        <p:spPr>
          <a:xfrm>
            <a:off x="2812869" y="1025252"/>
            <a:ext cx="8335421" cy="2163543"/>
          </a:xfrm>
          <a:prstGeom prst="rect">
            <a:avLst/>
          </a:prstGeom>
        </p:spPr>
      </p:pic>
      <p:cxnSp>
        <p:nvCxnSpPr>
          <p:cNvPr id="5" name="直接箭头连接符 4"/>
          <p:cNvCxnSpPr/>
          <p:nvPr/>
        </p:nvCxnSpPr>
        <p:spPr>
          <a:xfrm>
            <a:off x="2133600" y="1126836"/>
            <a:ext cx="3389745" cy="147782"/>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8" name="直接箭头连接符 7"/>
          <p:cNvCxnSpPr/>
          <p:nvPr/>
        </p:nvCxnSpPr>
        <p:spPr>
          <a:xfrm>
            <a:off x="1617708" y="4489541"/>
            <a:ext cx="3576320" cy="419100"/>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矩形标注 1"/>
          <p:cNvSpPr/>
          <p:nvPr>
            <p:custDataLst>
              <p:tags r:id="rId2"/>
            </p:custDataLst>
          </p:nvPr>
        </p:nvSpPr>
        <p:spPr>
          <a:xfrm>
            <a:off x="0" y="913130"/>
            <a:ext cx="2777946" cy="5348333"/>
          </a:xfrm>
          <a:prstGeom prst="wedgeRectCallout">
            <a:avLst>
              <a:gd name="adj1" fmla="val 49362"/>
              <a:gd name="adj2" fmla="val -1292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0000"/>
              </a:lnSpc>
            </a:pPr>
            <a:r>
              <a:rPr lang="en-US" altLang="zh-CN" dirty="0">
                <a:solidFill>
                  <a:schemeClr val="tx1"/>
                </a:solidFill>
              </a:rPr>
              <a:t>4.</a:t>
            </a:r>
            <a:r>
              <a:rPr lang="zh-CN" altLang="en-US" dirty="0">
                <a:solidFill>
                  <a:schemeClr val="tx1"/>
                </a:solidFill>
              </a:rPr>
              <a:t>廉政责任承诺书签署</a:t>
            </a:r>
            <a:endParaRPr lang="zh-CN" dirty="0">
              <a:solidFill>
                <a:schemeClr val="tx1"/>
              </a:solidFill>
            </a:endParaRPr>
          </a:p>
          <a:p>
            <a:pPr>
              <a:lnSpc>
                <a:spcPct val="100000"/>
              </a:lnSpc>
            </a:pPr>
            <a:r>
              <a:rPr lang="zh-CN" altLang="en-US" dirty="0">
                <a:solidFill>
                  <a:srgbClr val="FFFF00"/>
                </a:solidFill>
              </a:rPr>
              <a:t>（只能通过企业微信操作）</a:t>
            </a:r>
            <a:endParaRPr lang="zh-CN" altLang="en-US" dirty="0">
              <a:solidFill>
                <a:srgbClr val="FFFF00"/>
              </a:solidFill>
            </a:endParaRPr>
          </a:p>
          <a:p>
            <a:pPr>
              <a:lnSpc>
                <a:spcPct val="100000"/>
              </a:lnSpc>
            </a:pPr>
            <a:r>
              <a:rPr lang="zh-CN" altLang="en-US" dirty="0">
                <a:solidFill>
                  <a:schemeClr val="tx1"/>
                </a:solidFill>
              </a:rPr>
              <a:t>采购人代表抽取后，企业微信会提醒被抽中的采购人代表签署廉政责任承诺书</a:t>
            </a:r>
            <a:endParaRPr lang="en-US" altLang="zh-CN" dirty="0">
              <a:solidFill>
                <a:schemeClr val="tx1"/>
              </a:solidFill>
            </a:endParaRPr>
          </a:p>
          <a:p>
            <a:pPr>
              <a:lnSpc>
                <a:spcPct val="100000"/>
              </a:lnSpc>
            </a:pPr>
            <a:endParaRPr lang="en-US" altLang="zh-CN" dirty="0">
              <a:solidFill>
                <a:schemeClr val="tx1"/>
              </a:solidFill>
            </a:endParaRPr>
          </a:p>
          <a:p>
            <a:pPr>
              <a:lnSpc>
                <a:spcPct val="100000"/>
              </a:lnSpc>
            </a:pPr>
            <a:r>
              <a:rPr lang="zh-CN" altLang="en-US" dirty="0">
                <a:solidFill>
                  <a:schemeClr val="tx1"/>
                </a:solidFill>
              </a:rPr>
              <a:t>点击消息内容进入签署页面，然后先点击签名进行签字，再点击提交按钮，提示提交成功就完成了签署工作，关闭页面即可</a:t>
            </a:r>
            <a:endParaRPr lang="en-US" altLang="zh-CN" dirty="0">
              <a:solidFill>
                <a:schemeClr val="tx1"/>
              </a:solidFill>
            </a:endParaRPr>
          </a:p>
          <a:p>
            <a:endParaRPr lang="en-US" altLang="zh-CN" dirty="0">
              <a:solidFill>
                <a:srgbClr val="FFFF00"/>
              </a:solidFill>
            </a:endParaRPr>
          </a:p>
          <a:p>
            <a:r>
              <a:rPr lang="zh-CN" altLang="en-US" dirty="0">
                <a:solidFill>
                  <a:srgbClr val="FFFF00"/>
                </a:solidFill>
              </a:rPr>
              <a:t>注：任何查看页面，点击【预览】可在线查看，点击【下载】为下载到本地查看</a:t>
            </a:r>
            <a:endParaRPr lang="zh-CN" altLang="en-US" dirty="0">
              <a:solidFill>
                <a:srgbClr val="FFFF00"/>
              </a:solidFill>
            </a:endParaRPr>
          </a:p>
          <a:p>
            <a:pPr algn="l">
              <a:lnSpc>
                <a:spcPct val="100000"/>
              </a:lnSpc>
            </a:pPr>
            <a:endParaRPr lang="zh-CN" altLang="en-US" dirty="0">
              <a:solidFill>
                <a:schemeClr val="tx1"/>
              </a:solidFill>
            </a:endParaRPr>
          </a:p>
        </p:txBody>
      </p:sp>
      <p:pic>
        <p:nvPicPr>
          <p:cNvPr id="4" name="图片 3"/>
          <p:cNvPicPr>
            <a:picLocks noChangeAspect="1"/>
          </p:cNvPicPr>
          <p:nvPr>
            <p:custDataLst>
              <p:tags r:id="rId3"/>
            </p:custDataLst>
          </p:nvPr>
        </p:nvPicPr>
        <p:blipFill>
          <a:blip r:embed="rId4"/>
          <a:stretch>
            <a:fillRect/>
          </a:stretch>
        </p:blipFill>
        <p:spPr>
          <a:xfrm>
            <a:off x="2925901" y="913130"/>
            <a:ext cx="1578610" cy="5346065"/>
          </a:xfrm>
          <a:prstGeom prst="rect">
            <a:avLst/>
          </a:prstGeom>
        </p:spPr>
      </p:pic>
      <p:cxnSp>
        <p:nvCxnSpPr>
          <p:cNvPr id="8" name="直接箭头连接符 7"/>
          <p:cNvCxnSpPr/>
          <p:nvPr/>
        </p:nvCxnSpPr>
        <p:spPr>
          <a:xfrm>
            <a:off x="2625274" y="3057236"/>
            <a:ext cx="410889" cy="2136201"/>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6" name="图片 5"/>
          <p:cNvPicPr>
            <a:picLocks noChangeAspect="1"/>
          </p:cNvPicPr>
          <p:nvPr>
            <p:custDataLst>
              <p:tags r:id="rId5"/>
            </p:custDataLst>
          </p:nvPr>
        </p:nvPicPr>
        <p:blipFill>
          <a:blip r:embed="rId6"/>
          <a:stretch>
            <a:fillRect/>
          </a:stretch>
        </p:blipFill>
        <p:spPr>
          <a:xfrm>
            <a:off x="4649291" y="894080"/>
            <a:ext cx="1418590" cy="5348605"/>
          </a:xfrm>
          <a:prstGeom prst="rect">
            <a:avLst/>
          </a:prstGeom>
        </p:spPr>
      </p:pic>
      <p:cxnSp>
        <p:nvCxnSpPr>
          <p:cNvPr id="7" name="直接箭头连接符 6"/>
          <p:cNvCxnSpPr/>
          <p:nvPr>
            <p:custDataLst>
              <p:tags r:id="rId7"/>
            </p:custDataLst>
          </p:nvPr>
        </p:nvCxnSpPr>
        <p:spPr>
          <a:xfrm flipV="1">
            <a:off x="4329159" y="4650197"/>
            <a:ext cx="1459050" cy="711916"/>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9" name="直接箭头连接符 8"/>
          <p:cNvCxnSpPr/>
          <p:nvPr>
            <p:custDataLst>
              <p:tags r:id="rId8"/>
            </p:custDataLst>
          </p:nvPr>
        </p:nvCxnSpPr>
        <p:spPr>
          <a:xfrm>
            <a:off x="6247314" y="2813141"/>
            <a:ext cx="1196975" cy="1689100"/>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10" name="图片 9"/>
          <p:cNvPicPr>
            <a:picLocks noChangeAspect="1"/>
          </p:cNvPicPr>
          <p:nvPr>
            <p:custDataLst>
              <p:tags r:id="rId9"/>
            </p:custDataLst>
          </p:nvPr>
        </p:nvPicPr>
        <p:blipFill>
          <a:blip r:embed="rId10"/>
          <a:stretch>
            <a:fillRect/>
          </a:stretch>
        </p:blipFill>
        <p:spPr>
          <a:xfrm>
            <a:off x="6165671" y="929640"/>
            <a:ext cx="1579245" cy="5329555"/>
          </a:xfrm>
          <a:prstGeom prst="rect">
            <a:avLst/>
          </a:prstGeom>
        </p:spPr>
      </p:pic>
      <p:pic>
        <p:nvPicPr>
          <p:cNvPr id="12" name="图片 11"/>
          <p:cNvPicPr>
            <a:picLocks noChangeAspect="1"/>
          </p:cNvPicPr>
          <p:nvPr>
            <p:custDataLst>
              <p:tags r:id="rId11"/>
            </p:custDataLst>
          </p:nvPr>
        </p:nvPicPr>
        <p:blipFill>
          <a:blip r:embed="rId12"/>
          <a:stretch>
            <a:fillRect/>
          </a:stretch>
        </p:blipFill>
        <p:spPr>
          <a:xfrm>
            <a:off x="7744916" y="894080"/>
            <a:ext cx="1329055" cy="5347970"/>
          </a:xfrm>
          <a:prstGeom prst="rect">
            <a:avLst/>
          </a:prstGeom>
        </p:spPr>
      </p:pic>
      <p:pic>
        <p:nvPicPr>
          <p:cNvPr id="13" name="图片 12"/>
          <p:cNvPicPr>
            <a:picLocks noChangeAspect="1"/>
          </p:cNvPicPr>
          <p:nvPr>
            <p:custDataLst>
              <p:tags r:id="rId13"/>
            </p:custDataLst>
          </p:nvPr>
        </p:nvPicPr>
        <p:blipFill>
          <a:blip r:embed="rId14"/>
          <a:stretch>
            <a:fillRect/>
          </a:stretch>
        </p:blipFill>
        <p:spPr>
          <a:xfrm>
            <a:off x="9117151" y="890905"/>
            <a:ext cx="1417955" cy="5351145"/>
          </a:xfrm>
          <a:prstGeom prst="rect">
            <a:avLst/>
          </a:prstGeom>
        </p:spPr>
      </p:pic>
      <p:pic>
        <p:nvPicPr>
          <p:cNvPr id="14" name="图片 13"/>
          <p:cNvPicPr>
            <a:picLocks noChangeAspect="1"/>
          </p:cNvPicPr>
          <p:nvPr>
            <p:custDataLst>
              <p:tags r:id="rId15"/>
            </p:custDataLst>
          </p:nvPr>
        </p:nvPicPr>
        <p:blipFill>
          <a:blip r:embed="rId16"/>
          <a:stretch>
            <a:fillRect/>
          </a:stretch>
        </p:blipFill>
        <p:spPr>
          <a:xfrm>
            <a:off x="10618291" y="890905"/>
            <a:ext cx="1502410" cy="5329555"/>
          </a:xfrm>
          <a:prstGeom prst="rect">
            <a:avLst/>
          </a:prstGeom>
        </p:spPr>
      </p:pic>
      <p:cxnSp>
        <p:nvCxnSpPr>
          <p:cNvPr id="11" name="直接箭头连接符 10"/>
          <p:cNvCxnSpPr/>
          <p:nvPr>
            <p:custDataLst>
              <p:tags r:id="rId17"/>
            </p:custDataLst>
          </p:nvPr>
        </p:nvCxnSpPr>
        <p:spPr>
          <a:xfrm flipV="1">
            <a:off x="5952039" y="1338036"/>
            <a:ext cx="942975" cy="3074670"/>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5" name="直接箭头连接符 14"/>
          <p:cNvCxnSpPr/>
          <p:nvPr>
            <p:custDataLst>
              <p:tags r:id="rId18"/>
            </p:custDataLst>
          </p:nvPr>
        </p:nvCxnSpPr>
        <p:spPr>
          <a:xfrm>
            <a:off x="7067099" y="1321526"/>
            <a:ext cx="1295400" cy="4542155"/>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6" name="直接箭头连接符 15"/>
          <p:cNvCxnSpPr/>
          <p:nvPr>
            <p:custDataLst>
              <p:tags r:id="rId19"/>
            </p:custDataLst>
          </p:nvPr>
        </p:nvCxnSpPr>
        <p:spPr>
          <a:xfrm flipV="1">
            <a:off x="8510454" y="3813901"/>
            <a:ext cx="1172210" cy="2033270"/>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7" name="直接箭头连接符 16"/>
          <p:cNvCxnSpPr/>
          <p:nvPr>
            <p:custDataLst>
              <p:tags r:id="rId20"/>
            </p:custDataLst>
          </p:nvPr>
        </p:nvCxnSpPr>
        <p:spPr>
          <a:xfrm flipV="1">
            <a:off x="9961429" y="1600291"/>
            <a:ext cx="1328420" cy="2074545"/>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矩形标注 1"/>
          <p:cNvSpPr/>
          <p:nvPr>
            <p:custDataLst>
              <p:tags r:id="rId2"/>
            </p:custDataLst>
          </p:nvPr>
        </p:nvSpPr>
        <p:spPr>
          <a:xfrm>
            <a:off x="167252" y="1099567"/>
            <a:ext cx="2506279" cy="5095240"/>
          </a:xfrm>
          <a:prstGeom prst="wedgeRectCallout">
            <a:avLst>
              <a:gd name="adj1" fmla="val 49362"/>
              <a:gd name="adj2" fmla="val -1292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CN" altLang="en-US" dirty="0">
                <a:solidFill>
                  <a:schemeClr val="tx1"/>
                </a:solidFill>
              </a:rPr>
              <a:t>五、常规管理</a:t>
            </a:r>
            <a:endParaRPr lang="en-US" altLang="zh-CN" dirty="0">
              <a:solidFill>
                <a:schemeClr val="tx1"/>
              </a:solidFill>
            </a:endParaRPr>
          </a:p>
          <a:p>
            <a:r>
              <a:rPr lang="en-US" altLang="zh-CN" dirty="0">
                <a:solidFill>
                  <a:schemeClr val="tx1"/>
                </a:solidFill>
              </a:rPr>
              <a:t>      </a:t>
            </a:r>
            <a:endParaRPr lang="en-US" altLang="zh-CN" dirty="0">
              <a:solidFill>
                <a:schemeClr val="tx1"/>
              </a:solidFill>
            </a:endParaRPr>
          </a:p>
          <a:p>
            <a:pPr>
              <a:lnSpc>
                <a:spcPct val="100000"/>
              </a:lnSpc>
            </a:pPr>
            <a:r>
              <a:rPr lang="en-US" altLang="zh-CN" dirty="0">
                <a:solidFill>
                  <a:schemeClr val="tx1"/>
                </a:solidFill>
              </a:rPr>
              <a:t>        </a:t>
            </a:r>
            <a:endParaRPr lang="en-US" altLang="zh-CN" dirty="0">
              <a:solidFill>
                <a:schemeClr val="tx1"/>
              </a:solidFill>
            </a:endParaRPr>
          </a:p>
          <a:p>
            <a:pPr>
              <a:lnSpc>
                <a:spcPct val="100000"/>
              </a:lnSpc>
            </a:pPr>
            <a:r>
              <a:rPr lang="zh-CN" dirty="0">
                <a:solidFill>
                  <a:schemeClr val="tx1"/>
                </a:solidFill>
                <a:sym typeface="+mn-ea"/>
              </a:rPr>
              <a:t>查看、修改</a:t>
            </a:r>
            <a:r>
              <a:rPr lang="zh-CN" dirty="0">
                <a:solidFill>
                  <a:schemeClr val="tx1"/>
                </a:solidFill>
              </a:rPr>
              <a:t>个人资料，可以修改邮箱、手机号。</a:t>
            </a:r>
            <a:endParaRPr lang="en-US" altLang="zh-CN" dirty="0">
              <a:solidFill>
                <a:schemeClr val="tx1"/>
              </a:solidFill>
            </a:endParaRPr>
          </a:p>
          <a:p>
            <a:pPr>
              <a:lnSpc>
                <a:spcPct val="100000"/>
              </a:lnSpc>
            </a:pPr>
            <a:endParaRPr lang="en-US" altLang="zh-CN" dirty="0">
              <a:solidFill>
                <a:schemeClr val="tx1"/>
              </a:solidFill>
            </a:endParaRPr>
          </a:p>
          <a:p>
            <a:pPr>
              <a:lnSpc>
                <a:spcPct val="100000"/>
              </a:lnSpc>
            </a:pPr>
            <a:endParaRPr lang="en-US" altLang="zh-CN" dirty="0">
              <a:solidFill>
                <a:schemeClr val="tx1"/>
              </a:solidFill>
            </a:endParaRPr>
          </a:p>
          <a:p>
            <a:endParaRPr lang="en-US" altLang="zh-CN" dirty="0">
              <a:solidFill>
                <a:schemeClr val="tx1"/>
              </a:solidFill>
            </a:endParaRPr>
          </a:p>
          <a:p>
            <a:endParaRPr lang="en-US" altLang="zh-CN" dirty="0">
              <a:solidFill>
                <a:schemeClr val="tx1"/>
              </a:solidFill>
            </a:endParaRPr>
          </a:p>
          <a:p>
            <a:pPr>
              <a:lnSpc>
                <a:spcPct val="100000"/>
              </a:lnSpc>
            </a:pPr>
            <a:endParaRPr lang="zh-CN" altLang="en-US" dirty="0">
              <a:solidFill>
                <a:schemeClr val="tx1"/>
              </a:solidFill>
            </a:endParaRPr>
          </a:p>
          <a:p>
            <a:pPr>
              <a:lnSpc>
                <a:spcPct val="100000"/>
              </a:lnSpc>
            </a:pPr>
            <a:endParaRPr lang="en-US" altLang="zh-CN" dirty="0">
              <a:solidFill>
                <a:schemeClr val="tx1"/>
              </a:solidFill>
            </a:endParaRPr>
          </a:p>
        </p:txBody>
      </p:sp>
      <p:pic>
        <p:nvPicPr>
          <p:cNvPr id="7" name="图片 6"/>
          <p:cNvPicPr>
            <a:picLocks noChangeAspect="1"/>
          </p:cNvPicPr>
          <p:nvPr/>
        </p:nvPicPr>
        <p:blipFill>
          <a:blip r:embed="rId3"/>
          <a:stretch>
            <a:fillRect/>
          </a:stretch>
        </p:blipFill>
        <p:spPr>
          <a:xfrm>
            <a:off x="2673350" y="1099820"/>
            <a:ext cx="9277350" cy="5095240"/>
          </a:xfrm>
          <a:prstGeom prst="rect">
            <a:avLst/>
          </a:prstGeom>
        </p:spPr>
      </p:pic>
      <p:cxnSp>
        <p:nvCxnSpPr>
          <p:cNvPr id="6" name="直接箭头连接符 5"/>
          <p:cNvCxnSpPr/>
          <p:nvPr/>
        </p:nvCxnSpPr>
        <p:spPr>
          <a:xfrm>
            <a:off x="1704692" y="1339857"/>
            <a:ext cx="1027430" cy="2675255"/>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0" y="185420"/>
          <a:ext cx="4696460" cy="640080"/>
        </p:xfrm>
        <a:graphic>
          <a:graphicData uri="http://schemas.openxmlformats.org/drawingml/2006/table">
            <a:tbl>
              <a:tblPr firstCol="1" bandCol="1">
                <a:tableStyleId>{5C22544A-7EE6-4342-B048-85BDC9FD1C3A}</a:tableStyleId>
              </a:tblPr>
              <a:tblGrid>
                <a:gridCol w="4696460"/>
              </a:tblGrid>
              <a:tr h="640080">
                <a:tc>
                  <a:txBody>
                    <a:bodyPr/>
                    <a:lstStyle/>
                    <a:p>
                      <a:pPr algn="ctr">
                        <a:buNone/>
                      </a:pPr>
                      <a:r>
                        <a:rPr lang="zh-CN" altLang="en-US" sz="1800" b="1" dirty="0">
                          <a:solidFill>
                            <a:srgbClr val="000000"/>
                          </a:solidFill>
                        </a:rPr>
                        <a:t>附件</a:t>
                      </a:r>
                      <a:r>
                        <a:rPr lang="en-US" altLang="zh-CN" sz="1800" b="1" dirty="0">
                          <a:solidFill>
                            <a:srgbClr val="000000"/>
                          </a:solidFill>
                        </a:rPr>
                        <a:t>2</a:t>
                      </a:r>
                      <a:r>
                        <a:rPr lang="zh-CN" altLang="en-US" sz="1800" b="1" dirty="0">
                          <a:solidFill>
                            <a:srgbClr val="000000"/>
                          </a:solidFill>
                        </a:rPr>
                        <a:t>：山东石油化工学院公开征集代理机构入围名单</a:t>
                      </a:r>
                      <a:endParaRPr lang="zh-CN" altLang="en-US" sz="1800" b="1" dirty="0">
                        <a:solidFill>
                          <a:srgbClr val="000000"/>
                        </a:solidFill>
                      </a:endParaRPr>
                    </a:p>
                  </a:txBody>
                  <a:tcPr anchor="ctr">
                    <a:solidFill>
                      <a:schemeClr val="bg1"/>
                    </a:solidFill>
                  </a:tcPr>
                </a:tc>
              </a:tr>
            </a:tbl>
          </a:graphicData>
        </a:graphic>
      </p:graphicFrame>
      <p:graphicFrame>
        <p:nvGraphicFramePr>
          <p:cNvPr id="2" name="表格 1"/>
          <p:cNvGraphicFramePr/>
          <p:nvPr>
            <p:custDataLst>
              <p:tags r:id="rId2"/>
            </p:custDataLst>
          </p:nvPr>
        </p:nvGraphicFramePr>
        <p:xfrm>
          <a:off x="212725" y="825500"/>
          <a:ext cx="5070475" cy="6020816"/>
        </p:xfrm>
        <a:graphic>
          <a:graphicData uri="http://schemas.openxmlformats.org/drawingml/2006/table">
            <a:tbl>
              <a:tblPr/>
              <a:tblGrid>
                <a:gridCol w="603250"/>
                <a:gridCol w="1924050"/>
                <a:gridCol w="908050"/>
                <a:gridCol w="1635125"/>
              </a:tblGrid>
              <a:tr h="542290">
                <a:tc>
                  <a:txBody>
                    <a:bodyPr/>
                    <a:lstStyle/>
                    <a:p>
                      <a:pPr algn="ctr">
                        <a:lnSpc>
                          <a:spcPct val="120000"/>
                        </a:lnSpc>
                        <a:buClrTx/>
                        <a:buSzTx/>
                        <a:buFontTx/>
                        <a:buNone/>
                      </a:pPr>
                      <a:r>
                        <a:rPr lang="zh-CN" altLang="en-US" sz="1400" b="1" spc="120" dirty="0">
                          <a:solidFill>
                            <a:schemeClr val="bg1"/>
                          </a:solidFill>
                          <a:latin typeface="+mn-ea"/>
                        </a:rPr>
                        <a:t>序号</a:t>
                      </a:r>
                      <a:endParaRPr lang="zh-CN" altLang="en-US" sz="1400" b="1" spc="120" dirty="0">
                        <a:solidFill>
                          <a:schemeClr val="bg1"/>
                        </a:solidFill>
                        <a:latin typeface="+mn-ea"/>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1" spc="120" dirty="0">
                          <a:solidFill>
                            <a:schemeClr val="bg1"/>
                          </a:solidFill>
                          <a:latin typeface="+mn-ea"/>
                        </a:rPr>
                        <a:t>公司名称</a:t>
                      </a:r>
                      <a:endParaRPr lang="zh-CN" altLang="en-US" sz="1400" b="1" spc="120" dirty="0">
                        <a:solidFill>
                          <a:schemeClr val="bg1"/>
                        </a:solidFill>
                        <a:latin typeface="+mn-ea"/>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1" spc="120" dirty="0">
                          <a:solidFill>
                            <a:schemeClr val="bg1"/>
                          </a:solidFill>
                          <a:latin typeface="+mn-ea"/>
                        </a:rPr>
                        <a:t>联系人姓名</a:t>
                      </a:r>
                      <a:endParaRPr lang="zh-CN" altLang="en-US" sz="1400" b="1" spc="120" dirty="0">
                        <a:solidFill>
                          <a:schemeClr val="bg1"/>
                        </a:solidFill>
                        <a:latin typeface="+mn-ea"/>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1" spc="120" dirty="0">
                          <a:solidFill>
                            <a:schemeClr val="bg1"/>
                          </a:solidFill>
                          <a:latin typeface="+mn-ea"/>
                        </a:rPr>
                        <a:t>联系人手机号</a:t>
                      </a:r>
                      <a:endParaRPr lang="zh-CN" altLang="en-US" sz="1400" b="1" spc="120" dirty="0">
                        <a:solidFill>
                          <a:schemeClr val="bg1"/>
                        </a:solidFill>
                        <a:latin typeface="+mn-ea"/>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554990">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1</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盛和招标代理有限公司</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苏云龙</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13505400402</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553720">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2</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山东毕博项目管理有限公司</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赵丹丹</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13515319315</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554990">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3</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山东华标招标有限公司</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王健康</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15006888396</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553720">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4</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山东正信招标有限责任公司</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荣金辉</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16606356121</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553720">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5</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中昕国际项目管理有限公司</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刘龙</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13013563210</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554990">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6</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胜利油田同舟招标代理有限公司</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王强</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18562951505</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553720">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7</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山东鲁正工程咨询有限公司</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徐少华</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13165460100</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554990">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8</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山东威达工程项目管理有限公司</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陈帅帅</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13070776022</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553720">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9</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山东宏祥工程项目管理有限公司</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朱旭东</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15615469008</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381000">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10</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山东浩锐工程咨询有限公司</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高建国</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0" spc="120" dirty="0">
                          <a:solidFill>
                            <a:schemeClr val="bg1"/>
                          </a:solidFill>
                          <a:latin typeface="Arial" panose="020B0604020202020204" pitchFamily="34" charset="0"/>
                          <a:ea typeface="微软雅黑" panose="020B0503020204020204" charset="-122"/>
                        </a:rPr>
                        <a:t>13376475866</a:t>
                      </a:r>
                      <a:endParaRPr lang="zh-CN" altLang="en-US" sz="1400" b="0" spc="120" dirty="0">
                        <a:solidFill>
                          <a:schemeClr val="bg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bl>
          </a:graphicData>
        </a:graphic>
      </p:graphicFrame>
      <p:sp>
        <p:nvSpPr>
          <p:cNvPr id="6" name="文本框 5"/>
          <p:cNvSpPr txBox="1"/>
          <p:nvPr/>
        </p:nvSpPr>
        <p:spPr>
          <a:xfrm>
            <a:off x="5962650" y="185420"/>
            <a:ext cx="5080000" cy="494030"/>
          </a:xfrm>
          <a:prstGeom prst="rect">
            <a:avLst/>
          </a:prstGeom>
          <a:noFill/>
          <a:ln w="9525">
            <a:noFill/>
          </a:ln>
        </p:spPr>
        <p:txBody>
          <a:bodyPr>
            <a:noAutofit/>
          </a:bodyPr>
          <a:lstStyle/>
          <a:p>
            <a:pPr indent="0"/>
            <a:r>
              <a:rPr lang="zh-CN" altLang="en-US" b="1" dirty="0">
                <a:solidFill>
                  <a:srgbClr val="000000"/>
                </a:solidFill>
              </a:rPr>
              <a:t>附件</a:t>
            </a:r>
            <a:r>
              <a:rPr lang="en-US" altLang="zh-CN" b="1" dirty="0">
                <a:solidFill>
                  <a:srgbClr val="000000"/>
                </a:solidFill>
              </a:rPr>
              <a:t>3</a:t>
            </a:r>
            <a:r>
              <a:rPr lang="zh-CN" altLang="en-US" b="1" dirty="0">
                <a:solidFill>
                  <a:srgbClr val="000000"/>
                </a:solidFill>
              </a:rPr>
              <a:t>：</a:t>
            </a:r>
            <a:r>
              <a:rPr lang="zh-CN" altLang="en-US" sz="1800" b="1" dirty="0">
                <a:solidFill>
                  <a:srgbClr val="000000"/>
                </a:solidFill>
              </a:rPr>
              <a:t>自行委托组织采购需留档材料</a:t>
            </a:r>
            <a:endParaRPr lang="zh-CN" b="0">
              <a:ea typeface="宋体" panose="02010600030101010101" pitchFamily="2" charset="-122"/>
            </a:endParaRPr>
          </a:p>
          <a:p>
            <a:pPr indent="0"/>
            <a:r>
              <a:rPr lang="en-US" altLang="zh-CN" b="0">
                <a:ea typeface="宋体" panose="02010600030101010101" pitchFamily="2" charset="-122"/>
              </a:rPr>
              <a:t>   </a:t>
            </a:r>
            <a:endParaRPr lang="en-US" altLang="zh-CN" b="0">
              <a:ea typeface="宋体" panose="02010600030101010101" pitchFamily="2" charset="-122"/>
            </a:endParaRPr>
          </a:p>
          <a:p>
            <a:pPr indent="0"/>
            <a:r>
              <a:rPr lang="en-US" altLang="zh-CN" b="0">
                <a:ea typeface="宋体" panose="02010600030101010101" pitchFamily="2" charset="-122"/>
              </a:rPr>
              <a:t>  </a:t>
            </a:r>
            <a:endParaRPr lang="zh-CN" altLang="en-US" b="0">
              <a:ea typeface="宋体" panose="02010600030101010101" pitchFamily="2" charset="-122"/>
            </a:endParaRPr>
          </a:p>
        </p:txBody>
      </p:sp>
      <p:sp>
        <p:nvSpPr>
          <p:cNvPr id="16" name="矩形 15"/>
          <p:cNvSpPr/>
          <p:nvPr>
            <p:custDataLst>
              <p:tags r:id="rId3"/>
            </p:custDataLst>
          </p:nvPr>
        </p:nvSpPr>
        <p:spPr>
          <a:xfrm>
            <a:off x="5420360" y="0"/>
            <a:ext cx="76200" cy="6857365"/>
          </a:xfrm>
          <a:prstGeom prst="rect">
            <a:avLst/>
          </a:prstGeom>
          <a:solidFill>
            <a:srgbClr val="4874CB"/>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solidFill>
                <a:schemeClr val="tx1"/>
              </a:solidFill>
              <a:latin typeface="+mn-ea"/>
              <a:cs typeface="+mn-ea"/>
            </a:endParaRPr>
          </a:p>
        </p:txBody>
      </p:sp>
      <p:sp>
        <p:nvSpPr>
          <p:cNvPr id="18" name="圆角矩形 5"/>
          <p:cNvSpPr/>
          <p:nvPr>
            <p:custDataLst>
              <p:tags r:id="rId4"/>
            </p:custDataLst>
          </p:nvPr>
        </p:nvSpPr>
        <p:spPr>
          <a:xfrm>
            <a:off x="5962650" y="679450"/>
            <a:ext cx="5652135" cy="5838190"/>
          </a:xfrm>
          <a:prstGeom prst="roundRect">
            <a:avLst/>
          </a:prstGeom>
          <a:solidFill>
            <a:schemeClr val="bg1"/>
          </a:solid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150000"/>
              </a:lnSpc>
              <a:buNone/>
            </a:pPr>
            <a:r>
              <a:rPr lang="zh-CN" altLang="en-US" dirty="0">
                <a:solidFill>
                  <a:schemeClr val="tx1"/>
                </a:solidFill>
                <a:latin typeface="微软雅黑" panose="020B0503020204020204" charset="-122"/>
                <a:ea typeface="微软雅黑" panose="020B0503020204020204" charset="-122"/>
                <a:cs typeface="Arial" panose="020B0604020202020204" pitchFamily="34" charset="0"/>
                <a:sym typeface="+mn-ea"/>
              </a:rPr>
              <a:t>自行委托代理机构组织采购</a:t>
            </a:r>
            <a:endParaRPr lang="en-US" altLang="zh-CN" dirty="0">
              <a:solidFill>
                <a:schemeClr val="tx1"/>
              </a:solidFill>
              <a:latin typeface="微软雅黑" panose="020B0503020204020204" charset="-122"/>
              <a:ea typeface="微软雅黑" panose="020B0503020204020204" charset="-122"/>
              <a:cs typeface="Arial" panose="020B0604020202020204" pitchFamily="34" charset="0"/>
              <a:sym typeface="+mn-ea"/>
            </a:endParaRPr>
          </a:p>
          <a:p>
            <a:pPr indent="0">
              <a:lnSpc>
                <a:spcPct val="150000"/>
              </a:lnSpc>
              <a:buNone/>
            </a:pPr>
            <a:r>
              <a:rPr lang="en-US" altLang="zh-CN" dirty="0">
                <a:solidFill>
                  <a:schemeClr val="tx1"/>
                </a:solidFill>
                <a:latin typeface="微软雅黑" panose="020B0503020204020204" charset="-122"/>
                <a:ea typeface="微软雅黑" panose="020B0503020204020204" charset="-122"/>
                <a:cs typeface="Arial" panose="020B0604020202020204" pitchFamily="34" charset="0"/>
                <a:sym typeface="+mn-ea"/>
              </a:rPr>
              <a:t>                 </a:t>
            </a:r>
            <a:r>
              <a:rPr lang="zh-CN" altLang="en-US" dirty="0">
                <a:solidFill>
                  <a:schemeClr val="tx1"/>
                </a:solidFill>
                <a:latin typeface="微软雅黑" panose="020B0503020204020204" charset="-122"/>
                <a:ea typeface="微软雅黑" panose="020B0503020204020204" charset="-122"/>
                <a:cs typeface="Arial" panose="020B0604020202020204" pitchFamily="34" charset="0"/>
                <a:sym typeface="+mn-ea"/>
              </a:rPr>
              <a:t>（自留档案中所需资料）</a:t>
            </a:r>
            <a:endParaRPr lang="en-US" altLang="zh-CN" dirty="0">
              <a:solidFill>
                <a:schemeClr val="tx1"/>
              </a:solidFill>
              <a:latin typeface="微软雅黑" panose="020B0503020204020204" charset="-122"/>
              <a:ea typeface="微软雅黑" panose="020B0503020204020204" charset="-122"/>
              <a:cs typeface="Arial" panose="020B0604020202020204" pitchFamily="34" charset="0"/>
              <a:sym typeface="+mn-ea"/>
            </a:endParaRPr>
          </a:p>
          <a:p>
            <a:pPr indent="0">
              <a:lnSpc>
                <a:spcPct val="150000"/>
              </a:lnSpc>
              <a:buNone/>
            </a:pP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委托代理协议、公告、招标文件、清单（仅指工程）、企业报名汇总表、会议签到表、采购人代表签到、评审专家抽取使用情况登记表、小组签到表、小组成员回避承诺情况记录表、小组负责人推荐情况登记表、密封情况一览表、资格审查表、报价表、报价记录表、最终报价得分表、客观分得分表（可包含业绩、售后、实力、人员证书、信誉等客观得分内容）-技术服务方案得分表、技术方案得分汇总表、汇总得分表、成交报告、成交公示、成交通知书、响应文件（中标）、合同及验收。</a:t>
            </a:r>
            <a:endParaRPr lang="zh-CN" alt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1" y="594803"/>
          <a:ext cx="12192000" cy="5602553"/>
        </p:xfrm>
        <a:graphic>
          <a:graphicData uri="http://schemas.openxmlformats.org/drawingml/2006/table">
            <a:tbl>
              <a:tblPr firstCol="1" bandCol="1">
                <a:tableStyleId>{5C22544A-7EE6-4342-B048-85BDC9FD1C3A}</a:tableStyleId>
              </a:tblPr>
              <a:tblGrid>
                <a:gridCol w="592671"/>
                <a:gridCol w="1159933"/>
                <a:gridCol w="1159933"/>
                <a:gridCol w="987785"/>
                <a:gridCol w="2198636"/>
                <a:gridCol w="958789"/>
                <a:gridCol w="1091953"/>
                <a:gridCol w="727969"/>
                <a:gridCol w="905522"/>
                <a:gridCol w="994299"/>
                <a:gridCol w="1414510"/>
              </a:tblGrid>
              <a:tr h="422117">
                <a:tc rowSpan="2">
                  <a:txBody>
                    <a:bodyPr/>
                    <a:lstStyle/>
                    <a:p>
                      <a:pPr>
                        <a:buNone/>
                      </a:pPr>
                      <a:endParaRPr lang="zh-CN" altLang="en-US" sz="1400"/>
                    </a:p>
                  </a:txBody>
                  <a:tcPr/>
                </a:tc>
                <a:tc gridSpan="4">
                  <a:txBody>
                    <a:bodyPr/>
                    <a:lstStyle/>
                    <a:p>
                      <a:pPr algn="ctr">
                        <a:buNone/>
                      </a:pPr>
                      <a:r>
                        <a:rPr lang="zh-CN" altLang="en-US" sz="1400" b="1" dirty="0">
                          <a:solidFill>
                            <a:srgbClr val="FFFFFF"/>
                          </a:solidFill>
                        </a:rPr>
                        <a:t>招标采购</a:t>
                      </a:r>
                      <a:endParaRPr lang="zh-CN" altLang="en-US" sz="1400" b="1" dirty="0">
                        <a:solidFill>
                          <a:srgbClr val="FFFFFF"/>
                        </a:solidFill>
                      </a:endParaRPr>
                    </a:p>
                  </a:txBody>
                  <a:tcPr>
                    <a:solidFill>
                      <a:srgbClr val="4874CB"/>
                    </a:solidFill>
                  </a:tcPr>
                </a:tc>
                <a:tc hMerge="1">
                  <a:tcPr/>
                </a:tc>
                <a:tc hMerge="1">
                  <a:tcPr/>
                </a:tc>
                <a:tc hMerge="1">
                  <a:tcPr/>
                </a:tc>
                <a:tc gridSpan="5">
                  <a:txBody>
                    <a:bodyPr/>
                    <a:lstStyle/>
                    <a:p>
                      <a:pPr algn="ctr">
                        <a:buNone/>
                      </a:pPr>
                      <a:r>
                        <a:rPr lang="zh-CN" altLang="en-US" sz="1400" b="1">
                          <a:solidFill>
                            <a:srgbClr val="FFFFFF"/>
                          </a:solidFill>
                        </a:rPr>
                        <a:t>网上商城</a:t>
                      </a:r>
                      <a:endParaRPr lang="zh-CN" altLang="en-US" sz="1400" b="1">
                        <a:solidFill>
                          <a:srgbClr val="FFFFFF"/>
                        </a:solidFill>
                      </a:endParaRPr>
                    </a:p>
                  </a:txBody>
                  <a:tcPr>
                    <a:solidFill>
                      <a:srgbClr val="4874CB"/>
                    </a:solidFill>
                  </a:tcPr>
                </a:tc>
                <a:tc hMerge="1">
                  <a:tcPr/>
                </a:tc>
                <a:tc hMerge="1">
                  <a:tcPr/>
                </a:tc>
                <a:tc hMerge="1">
                  <a:tcPr/>
                </a:tc>
                <a:tc hMerge="1">
                  <a:tcPr/>
                </a:tc>
                <a:tc>
                  <a:txBody>
                    <a:bodyPr/>
                    <a:lstStyle/>
                    <a:p>
                      <a:pPr algn="ctr">
                        <a:buNone/>
                      </a:pPr>
                      <a:r>
                        <a:rPr lang="zh-CN" altLang="en-US" sz="1400" b="1">
                          <a:solidFill>
                            <a:srgbClr val="FFFFFF"/>
                          </a:solidFill>
                        </a:rPr>
                        <a:t>询价</a:t>
                      </a:r>
                      <a:endParaRPr lang="zh-CN" altLang="en-US" sz="1400" b="1">
                        <a:solidFill>
                          <a:srgbClr val="FFFFFF"/>
                        </a:solidFill>
                      </a:endParaRPr>
                    </a:p>
                  </a:txBody>
                  <a:tcPr>
                    <a:solidFill>
                      <a:srgbClr val="4874CB"/>
                    </a:solidFill>
                  </a:tcPr>
                </a:tc>
              </a:tr>
              <a:tr h="738210">
                <a:tc vMerge="1">
                  <a:tcPr/>
                </a:tc>
                <a:tc>
                  <a:txBody>
                    <a:bodyPr/>
                    <a:lstStyle/>
                    <a:p>
                      <a:pPr algn="ctr">
                        <a:buNone/>
                      </a:pPr>
                      <a:r>
                        <a:rPr lang="zh-CN" altLang="en-US" sz="1400" b="1">
                          <a:solidFill>
                            <a:srgbClr val="FFFFFF"/>
                          </a:solidFill>
                        </a:rPr>
                        <a:t>公开招标、竞争性磋商</a:t>
                      </a:r>
                      <a:endParaRPr lang="zh-CN" altLang="en-US" sz="1400" b="1">
                        <a:solidFill>
                          <a:srgbClr val="FFFFFF"/>
                        </a:solidFill>
                      </a:endParaRPr>
                    </a:p>
                  </a:txBody>
                  <a:tcPr>
                    <a:solidFill>
                      <a:srgbClr val="4874CB"/>
                    </a:solidFill>
                  </a:tcPr>
                </a:tc>
                <a:tc>
                  <a:txBody>
                    <a:bodyPr/>
                    <a:lstStyle/>
                    <a:p>
                      <a:pPr algn="ctr">
                        <a:buNone/>
                      </a:pPr>
                      <a:r>
                        <a:rPr lang="zh-CN" altLang="en-US" sz="1400" b="1">
                          <a:solidFill>
                            <a:srgbClr val="FFFFFF"/>
                          </a:solidFill>
                          <a:sym typeface="+mn-ea"/>
                        </a:rPr>
                        <a:t>竞争性谈判</a:t>
                      </a:r>
                      <a:endParaRPr lang="zh-CN" altLang="en-US" sz="1400" b="1">
                        <a:solidFill>
                          <a:srgbClr val="FFFFFF"/>
                        </a:solidFill>
                      </a:endParaRPr>
                    </a:p>
                    <a:p>
                      <a:pPr algn="ctr">
                        <a:buNone/>
                      </a:pPr>
                      <a:endParaRPr lang="zh-CN" altLang="en-US" sz="1400" b="1">
                        <a:solidFill>
                          <a:srgbClr val="FFFFFF"/>
                        </a:solidFill>
                      </a:endParaRPr>
                    </a:p>
                  </a:txBody>
                  <a:tcPr>
                    <a:solidFill>
                      <a:srgbClr val="4874CB"/>
                    </a:solidFill>
                  </a:tcPr>
                </a:tc>
                <a:tc>
                  <a:txBody>
                    <a:bodyPr/>
                    <a:lstStyle/>
                    <a:p>
                      <a:pPr algn="ctr">
                        <a:buNone/>
                      </a:pPr>
                      <a:r>
                        <a:rPr lang="zh-CN" altLang="en-US" sz="1400" b="1" dirty="0">
                          <a:solidFill>
                            <a:srgbClr val="FFFFFF"/>
                          </a:solidFill>
                        </a:rPr>
                        <a:t>邀请招标</a:t>
                      </a:r>
                      <a:endParaRPr lang="zh-CN" altLang="en-US" sz="1400" b="1" dirty="0">
                        <a:solidFill>
                          <a:srgbClr val="FFFFFF"/>
                        </a:solidFill>
                      </a:endParaRPr>
                    </a:p>
                  </a:txBody>
                  <a:tcPr>
                    <a:solidFill>
                      <a:srgbClr val="4874CB"/>
                    </a:solidFill>
                  </a:tcPr>
                </a:tc>
                <a:tc>
                  <a:txBody>
                    <a:bodyPr/>
                    <a:lstStyle/>
                    <a:p>
                      <a:pPr algn="ctr">
                        <a:buNone/>
                      </a:pPr>
                      <a:r>
                        <a:rPr lang="zh-CN" altLang="en-US" sz="1400" b="1">
                          <a:solidFill>
                            <a:srgbClr val="FFFFFF"/>
                          </a:solidFill>
                          <a:sym typeface="+mn-ea"/>
                        </a:rPr>
                        <a:t>单一来源</a:t>
                      </a:r>
                      <a:endParaRPr lang="zh-CN" altLang="en-US" sz="1400" b="1">
                        <a:solidFill>
                          <a:srgbClr val="FFFFFF"/>
                        </a:solidFill>
                        <a:sym typeface="+mn-ea"/>
                      </a:endParaRPr>
                    </a:p>
                  </a:txBody>
                  <a:tcPr>
                    <a:solidFill>
                      <a:srgbClr val="4874CB"/>
                    </a:solidFill>
                  </a:tcPr>
                </a:tc>
                <a:tc>
                  <a:txBody>
                    <a:bodyPr/>
                    <a:lstStyle/>
                    <a:p>
                      <a:pPr algn="ctr">
                        <a:buNone/>
                      </a:pPr>
                      <a:r>
                        <a:rPr lang="zh-CN" altLang="en-US" sz="1400" b="1">
                          <a:solidFill>
                            <a:srgbClr val="FFFFFF"/>
                          </a:solidFill>
                        </a:rPr>
                        <a:t>直购</a:t>
                      </a:r>
                      <a:endParaRPr lang="zh-CN" altLang="en-US" sz="1400" b="1">
                        <a:solidFill>
                          <a:srgbClr val="FFFFFF"/>
                        </a:solidFill>
                      </a:endParaRPr>
                    </a:p>
                  </a:txBody>
                  <a:tcPr>
                    <a:solidFill>
                      <a:srgbClr val="4874CB"/>
                    </a:solidFill>
                  </a:tcPr>
                </a:tc>
                <a:tc>
                  <a:txBody>
                    <a:bodyPr/>
                    <a:lstStyle/>
                    <a:p>
                      <a:pPr algn="ctr">
                        <a:buNone/>
                      </a:pPr>
                      <a:r>
                        <a:rPr lang="zh-CN" altLang="en-US" sz="1400" b="1">
                          <a:solidFill>
                            <a:srgbClr val="FFFFFF"/>
                          </a:solidFill>
                          <a:sym typeface="+mn-ea"/>
                        </a:rPr>
                        <a:t>批量采购</a:t>
                      </a:r>
                      <a:endParaRPr lang="zh-CN" altLang="en-US" sz="1400" b="1">
                        <a:solidFill>
                          <a:srgbClr val="FFFFFF"/>
                        </a:solidFill>
                      </a:endParaRPr>
                    </a:p>
                    <a:p>
                      <a:pPr algn="ctr">
                        <a:buNone/>
                      </a:pPr>
                      <a:endParaRPr lang="zh-CN" altLang="en-US" sz="1400" b="1">
                        <a:solidFill>
                          <a:srgbClr val="FFFFFF"/>
                        </a:solidFill>
                      </a:endParaRPr>
                    </a:p>
                  </a:txBody>
                  <a:tcPr>
                    <a:solidFill>
                      <a:srgbClr val="4874CB"/>
                    </a:solidFill>
                  </a:tcPr>
                </a:tc>
                <a:tc>
                  <a:txBody>
                    <a:bodyPr/>
                    <a:lstStyle/>
                    <a:p>
                      <a:pPr algn="ctr">
                        <a:buNone/>
                      </a:pPr>
                      <a:r>
                        <a:rPr lang="zh-CN" altLang="en-US" sz="1400" b="1">
                          <a:solidFill>
                            <a:srgbClr val="FFFFFF"/>
                          </a:solidFill>
                          <a:sym typeface="+mn-ea"/>
                        </a:rPr>
                        <a:t>竞价</a:t>
                      </a:r>
                      <a:endParaRPr lang="zh-CN" altLang="en-US" sz="1400" b="1">
                        <a:solidFill>
                          <a:srgbClr val="FFFFFF"/>
                        </a:solidFill>
                        <a:sym typeface="+mn-ea"/>
                      </a:endParaRPr>
                    </a:p>
                  </a:txBody>
                  <a:tcPr>
                    <a:solidFill>
                      <a:srgbClr val="4874CB"/>
                    </a:solidFill>
                  </a:tcPr>
                </a:tc>
                <a:tc>
                  <a:txBody>
                    <a:bodyPr/>
                    <a:lstStyle/>
                    <a:p>
                      <a:pPr algn="ctr">
                        <a:buNone/>
                      </a:pPr>
                      <a:r>
                        <a:rPr lang="zh-CN" altLang="en-US" sz="1400" b="1">
                          <a:solidFill>
                            <a:srgbClr val="FFFFFF"/>
                          </a:solidFill>
                        </a:rPr>
                        <a:t>框架协议第二阶段</a:t>
                      </a:r>
                      <a:endParaRPr lang="zh-CN" altLang="en-US" sz="1400" b="1">
                        <a:solidFill>
                          <a:srgbClr val="FFFFFF"/>
                        </a:solidFill>
                      </a:endParaRPr>
                    </a:p>
                  </a:txBody>
                  <a:tcPr>
                    <a:solidFill>
                      <a:srgbClr val="4874CB"/>
                    </a:solidFill>
                  </a:tcPr>
                </a:tc>
                <a:tc>
                  <a:txBody>
                    <a:bodyPr/>
                    <a:lstStyle/>
                    <a:p>
                      <a:pPr algn="ctr">
                        <a:buNone/>
                      </a:pPr>
                      <a:r>
                        <a:rPr lang="zh-CN" altLang="en-US" sz="1400" b="1" dirty="0">
                          <a:solidFill>
                            <a:srgbClr val="FFFFFF"/>
                          </a:solidFill>
                        </a:rPr>
                        <a:t>电子反拍</a:t>
                      </a:r>
                      <a:endParaRPr lang="zh-CN" altLang="en-US" sz="1400" b="1" dirty="0">
                        <a:solidFill>
                          <a:srgbClr val="FFFFFF"/>
                        </a:solidFill>
                      </a:endParaRPr>
                    </a:p>
                  </a:txBody>
                  <a:tcPr>
                    <a:solidFill>
                      <a:srgbClr val="4874CB"/>
                    </a:solidFill>
                  </a:tcPr>
                </a:tc>
                <a:tc>
                  <a:txBody>
                    <a:bodyPr/>
                    <a:lstStyle/>
                    <a:p>
                      <a:pPr algn="ctr">
                        <a:buNone/>
                      </a:pPr>
                      <a:r>
                        <a:rPr lang="zh-CN" altLang="en-US" sz="1400" b="1">
                          <a:solidFill>
                            <a:srgbClr val="FFFFFF"/>
                          </a:solidFill>
                        </a:rPr>
                        <a:t>询价</a:t>
                      </a:r>
                      <a:endParaRPr lang="zh-CN" altLang="en-US" sz="1400" b="1">
                        <a:solidFill>
                          <a:srgbClr val="FFFFFF"/>
                        </a:solidFill>
                      </a:endParaRPr>
                    </a:p>
                  </a:txBody>
                  <a:tcPr>
                    <a:solidFill>
                      <a:srgbClr val="4874CB"/>
                    </a:solidFill>
                  </a:tcPr>
                </a:tc>
              </a:tr>
              <a:tr h="1158240">
                <a:tc>
                  <a:txBody>
                    <a:bodyPr/>
                    <a:lstStyle/>
                    <a:p>
                      <a:pPr algn="ctr">
                        <a:buNone/>
                      </a:pPr>
                      <a:r>
                        <a:rPr lang="zh-CN" altLang="en-US" sz="1400"/>
                        <a:t>货物</a:t>
                      </a:r>
                      <a:endParaRPr lang="zh-CN" altLang="en-US" sz="1400"/>
                    </a:p>
                  </a:txBody>
                  <a:tcPr anchor="ctr"/>
                </a:tc>
                <a:tc gridSpan="3">
                  <a:txBody>
                    <a:bodyPr/>
                    <a:lstStyle/>
                    <a:p>
                      <a:pPr algn="l">
                        <a:buClrTx/>
                        <a:buSzTx/>
                        <a:buNone/>
                      </a:pPr>
                      <a:r>
                        <a:rPr lang="zh-CN" altLang="en-US" sz="1400" b="0" dirty="0"/>
                        <a:t>货物招标服务要求</a:t>
                      </a:r>
                      <a:endParaRPr lang="en-US" altLang="zh-CN" sz="1400" b="0"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t>【进口设备】</a:t>
                      </a:r>
                      <a:r>
                        <a:rPr lang="zh-CN" altLang="en-US" sz="1400" b="0" dirty="0"/>
                        <a:t>还需上传：</a:t>
                      </a:r>
                      <a:r>
                        <a:rPr lang="en-US" altLang="zh-CN" sz="1400" b="0" dirty="0"/>
                        <a:t> </a:t>
                      </a:r>
                      <a:r>
                        <a:rPr lang="zh-CN" altLang="en-US" sz="1400" b="0" dirty="0"/>
                        <a:t>进口产品采购申请表</a:t>
                      </a:r>
                      <a:r>
                        <a:rPr lang="zh-CN" altLang="en-US" sz="1400" b="0" kern="1200" dirty="0">
                          <a:solidFill>
                            <a:schemeClr val="dk1"/>
                          </a:solidFill>
                          <a:latin typeface="+mn-lt"/>
                          <a:ea typeface="+mn-ea"/>
                          <a:cs typeface="+mn-cs"/>
                        </a:rPr>
                        <a:t>、申请采购进口设备请示 </a:t>
                      </a:r>
                      <a:r>
                        <a:rPr lang="en-US" altLang="zh-CN" sz="1400" b="0" kern="1200" dirty="0">
                          <a:solidFill>
                            <a:schemeClr val="dk1"/>
                          </a:solidFill>
                          <a:latin typeface="+mn-lt"/>
                          <a:ea typeface="+mn-ea"/>
                          <a:cs typeface="+mn-cs"/>
                        </a:rPr>
                        <a:t>(</a:t>
                      </a:r>
                      <a:r>
                        <a:rPr lang="zh-CN" altLang="en-US" sz="1400" b="0" kern="1200" dirty="0">
                          <a:solidFill>
                            <a:schemeClr val="dk1"/>
                          </a:solidFill>
                          <a:latin typeface="+mn-lt"/>
                          <a:ea typeface="+mn-ea"/>
                          <a:cs typeface="+mn-cs"/>
                        </a:rPr>
                        <a:t>上传 </a:t>
                      </a:r>
                      <a:r>
                        <a:rPr lang="en-US" altLang="zh-CN" sz="1400" b="0" kern="1200" dirty="0">
                          <a:solidFill>
                            <a:schemeClr val="dk1"/>
                          </a:solidFill>
                          <a:latin typeface="+mn-lt"/>
                          <a:ea typeface="+mn-ea"/>
                          <a:cs typeface="+mn-cs"/>
                        </a:rPr>
                        <a:t>word</a:t>
                      </a:r>
                      <a:r>
                        <a:rPr lang="zh-CN" altLang="en-US" sz="1400" b="0" kern="1200" dirty="0">
                          <a:solidFill>
                            <a:schemeClr val="dk1"/>
                          </a:solidFill>
                          <a:latin typeface="+mn-lt"/>
                          <a:ea typeface="+mn-ea"/>
                          <a:cs typeface="+mn-cs"/>
                        </a:rPr>
                        <a:t>版 </a:t>
                      </a:r>
                      <a:r>
                        <a:rPr lang="en-US" altLang="zh-CN" sz="1400" b="0" kern="1200" dirty="0">
                          <a:solidFill>
                            <a:schemeClr val="dk1"/>
                          </a:solidFill>
                          <a:latin typeface="+mn-lt"/>
                          <a:ea typeface="+mn-ea"/>
                          <a:cs typeface="+mn-cs"/>
                        </a:rPr>
                        <a:t>+ </a:t>
                      </a:r>
                      <a:r>
                        <a:rPr lang="zh-CN" altLang="en-US" sz="1400" b="0" kern="1200" dirty="0">
                          <a:solidFill>
                            <a:schemeClr val="dk1"/>
                          </a:solidFill>
                          <a:latin typeface="+mn-lt"/>
                          <a:ea typeface="+mn-ea"/>
                          <a:cs typeface="+mn-cs"/>
                        </a:rPr>
                        <a:t>盖章版扫描件</a:t>
                      </a: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marL="68580" marR="68580" marT="0" marB="0"/>
                </a:tc>
                <a:tc hMerge="1">
                  <a:tcPr/>
                </a:tc>
                <a:tc hMerge="1">
                  <a:tcPr/>
                </a:tc>
                <a:tc>
                  <a:txBody>
                    <a:bodyPr/>
                    <a:lstStyle/>
                    <a:p>
                      <a:pPr>
                        <a:buNone/>
                      </a:pPr>
                      <a:r>
                        <a:rPr lang="zh-CN" altLang="en-US" sz="1400" dirty="0"/>
                        <a:t>货物招标服务要求、单一来源采购专家论证意见表</a:t>
                      </a:r>
                      <a:endParaRPr lang="en-US" altLang="zh-CN" sz="1400" dirty="0"/>
                    </a:p>
                    <a:p>
                      <a:pPr>
                        <a:buNone/>
                      </a:pPr>
                      <a:endParaRPr lang="zh-CN" altLang="en-US" sz="1400" dirty="0"/>
                    </a:p>
                  </a:txBody>
                  <a:tcPr/>
                </a:tc>
                <a:tc gridSpan="2">
                  <a:txBody>
                    <a:bodyPr/>
                    <a:lstStyle/>
                    <a:p>
                      <a:pPr algn="ctr">
                        <a:buNone/>
                      </a:pPr>
                      <a:r>
                        <a:rPr lang="zh-CN" altLang="en-US" sz="2000" b="1" dirty="0">
                          <a:solidFill>
                            <a:srgbClr val="FF0000"/>
                          </a:solidFill>
                        </a:rPr>
                        <a:t>注意</a:t>
                      </a:r>
                      <a:endParaRPr lang="en-US" altLang="zh-CN" sz="2000" b="1" dirty="0">
                        <a:solidFill>
                          <a:srgbClr val="FF0000"/>
                        </a:solidFill>
                      </a:endParaRPr>
                    </a:p>
                    <a:p>
                      <a:pPr algn="ctr">
                        <a:buNone/>
                      </a:pPr>
                      <a:r>
                        <a:rPr lang="zh-CN" altLang="en-US" sz="1400" b="1" dirty="0">
                          <a:solidFill>
                            <a:schemeClr val="tx1"/>
                          </a:solidFill>
                        </a:rPr>
                        <a:t>需提前山东省政府采购商城下单</a:t>
                      </a:r>
                      <a:endParaRPr lang="zh-CN" altLang="en-US" sz="1400" b="1" dirty="0">
                        <a:solidFill>
                          <a:schemeClr val="tx1"/>
                        </a:solidFill>
                      </a:endParaRPr>
                    </a:p>
                  </a:txBody>
                  <a:tcPr/>
                </a:tc>
                <a:tc hMerge="1">
                  <a:tcPr/>
                </a:tc>
                <a:tc gridSpan="3">
                  <a:txBody>
                    <a:bodyPr/>
                    <a:lstStyle/>
                    <a:p>
                      <a:pPr algn="ctr">
                        <a:buClrTx/>
                        <a:buSzTx/>
                        <a:buFontTx/>
                        <a:buNone/>
                      </a:pPr>
                      <a:r>
                        <a:rPr lang="zh-CN" altLang="en-US" sz="2000" b="1" dirty="0">
                          <a:solidFill>
                            <a:srgbClr val="FF0000"/>
                          </a:solidFill>
                          <a:sym typeface="+mn-ea"/>
                        </a:rPr>
                        <a:t>注意</a:t>
                      </a:r>
                      <a:endParaRPr lang="zh-CN" altLang="en-US" sz="2000" b="1" dirty="0">
                        <a:solidFill>
                          <a:srgbClr val="FF0000"/>
                        </a:solidFill>
                      </a:endParaRPr>
                    </a:p>
                    <a:p>
                      <a:pPr algn="ctr">
                        <a:buNone/>
                      </a:pPr>
                      <a:r>
                        <a:rPr lang="zh-CN" altLang="en-US" sz="1400" b="1" dirty="0">
                          <a:solidFill>
                            <a:schemeClr val="tx1"/>
                          </a:solidFill>
                          <a:sym typeface="+mn-ea"/>
                        </a:rPr>
                        <a:t>需提前确定山东省政府采购商城已经上架该品牌型号商品</a:t>
                      </a:r>
                      <a:endParaRPr lang="zh-CN" altLang="en-US" sz="1400" b="1" dirty="0">
                        <a:solidFill>
                          <a:schemeClr val="tx1"/>
                        </a:solidFill>
                        <a:sym typeface="+mn-ea"/>
                      </a:endParaRPr>
                    </a:p>
                  </a:txBody>
                  <a:tcPr/>
                </a:tc>
                <a:tc hMerge="1">
                  <a:tcPr/>
                </a:tc>
                <a:tc hMerge="1">
                  <a:tcPr/>
                </a:tc>
                <a:tc>
                  <a:txBody>
                    <a:bodyPr/>
                    <a:lstStyle/>
                    <a:p>
                      <a:pPr>
                        <a:buNone/>
                      </a:pPr>
                      <a:r>
                        <a:rPr lang="zh-CN" altLang="en-US" sz="1400" dirty="0"/>
                        <a:t>询价报告</a:t>
                      </a:r>
                      <a:r>
                        <a:rPr lang="en-US" altLang="zh-CN" sz="1400" dirty="0"/>
                        <a:t>(</a:t>
                      </a:r>
                      <a:r>
                        <a:rPr lang="zh-CN" altLang="en-US" sz="1400" dirty="0"/>
                        <a:t>word版、扫描版</a:t>
                      </a:r>
                      <a:r>
                        <a:rPr lang="en-US" altLang="zh-CN" sz="1400" dirty="0"/>
                        <a:t>)</a:t>
                      </a:r>
                      <a:r>
                        <a:rPr lang="zh-CN" altLang="en-US" sz="1400" dirty="0"/>
                        <a:t>、报价单(至少三家)、营业执照(</a:t>
                      </a:r>
                      <a:r>
                        <a:rPr lang="zh-CN" altLang="en-US" sz="1400" dirty="0">
                          <a:sym typeface="+mn-ea"/>
                        </a:rPr>
                        <a:t>至少</a:t>
                      </a:r>
                      <a:r>
                        <a:rPr lang="zh-CN" altLang="en-US" sz="1400" dirty="0"/>
                        <a:t>三家)</a:t>
                      </a:r>
                      <a:endParaRPr lang="zh-CN" altLang="en-US" sz="1400" dirty="0"/>
                    </a:p>
                  </a:txBody>
                  <a:tcPr/>
                </a:tc>
              </a:tr>
              <a:tr h="3192546">
                <a:tc>
                  <a:txBody>
                    <a:bodyPr/>
                    <a:lstStyle/>
                    <a:p>
                      <a:pPr algn="ctr">
                        <a:buNone/>
                      </a:pPr>
                      <a:r>
                        <a:rPr lang="zh-CN" altLang="en-US" sz="1400"/>
                        <a:t>工程</a:t>
                      </a:r>
                      <a:endParaRPr lang="zh-CN" altLang="en-US" sz="1400"/>
                    </a:p>
                  </a:txBody>
                  <a:tcPr anchor="ctr"/>
                </a:tc>
                <a:tc gridSpan="3">
                  <a:txBody>
                    <a:bodyPr/>
                    <a:lstStyle/>
                    <a:p>
                      <a:pPr>
                        <a:buNone/>
                      </a:pPr>
                      <a:r>
                        <a:rPr lang="zh-CN" altLang="en-US" sz="1400" dirty="0"/>
                        <a:t>招标服务要求、工程量清单PDF/SDZBX、控制价PDF/SDTBX、工程图纸、</a:t>
                      </a:r>
                      <a:endParaRPr lang="en-US" altLang="zh-CN" sz="1400"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dirty="0"/>
                        <a:t>【400万以上新扩改】还需上传：</a:t>
                      </a:r>
                      <a:endParaRPr lang="zh-CN" altLang="en-US" sz="1400" b="1" dirty="0"/>
                    </a:p>
                    <a:p>
                      <a:pPr>
                        <a:buNone/>
                      </a:pPr>
                      <a:r>
                        <a:rPr lang="zh-CN" altLang="en-US" sz="1400" dirty="0"/>
                        <a:t>项目申请书</a:t>
                      </a:r>
                      <a:r>
                        <a:rPr lang="en-US" altLang="zh-CN" sz="1400" dirty="0"/>
                        <a:t>(</a:t>
                      </a:r>
                      <a:r>
                        <a:rPr lang="zh-CN" altLang="en-US" sz="1400" dirty="0"/>
                        <a:t>立项</a:t>
                      </a:r>
                      <a:r>
                        <a:rPr lang="en-US" altLang="zh-CN" sz="1400" dirty="0"/>
                        <a:t>)</a:t>
                      </a:r>
                      <a:r>
                        <a:rPr lang="zh-CN" altLang="en-US" sz="1400" dirty="0"/>
                        <a:t> 、</a:t>
                      </a:r>
                      <a:r>
                        <a:rPr lang="zh-CN" altLang="en-US" sz="1400" dirty="0"/>
                        <a:t>土地规划许可证、建设工程规划许可证、图审、工程图纸</a:t>
                      </a:r>
                      <a:endParaRPr lang="en-US" altLang="zh-CN" sz="1400" dirty="0"/>
                    </a:p>
                    <a:p>
                      <a:pPr>
                        <a:buNone/>
                      </a:pPr>
                      <a:endParaRPr lang="zh-CN" altLang="en-US" sz="1400" dirty="0"/>
                    </a:p>
                  </a:txBody>
                  <a:tcPr/>
                </a:tc>
                <a:tc hMerge="1">
                  <a:tcPr/>
                </a:tc>
                <a:tc hMerge="1">
                  <a:tcPr/>
                </a:tc>
                <a:tc>
                  <a:txBody>
                    <a:bodyPr/>
                    <a:lstStyle/>
                    <a:p>
                      <a:pPr>
                        <a:buNone/>
                      </a:pPr>
                      <a:r>
                        <a:rPr lang="zh-CN" altLang="en-US" sz="1400" dirty="0"/>
                        <a:t>招标服务要求、工程量清单PDF/SDZBX、控制价PDF/SDTBX、工程图纸、单一来源采购专家论证意见表</a:t>
                      </a:r>
                      <a:endParaRPr lang="en-US" altLang="zh-CN" sz="1400"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dirty="0"/>
                        <a:t>【400万以上新扩改】还需上传：</a:t>
                      </a:r>
                      <a:endParaRPr lang="en-US" altLang="zh-CN" sz="1400" b="1"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t>项目申请书</a:t>
                      </a:r>
                      <a:r>
                        <a:rPr lang="en-US" altLang="zh-CN" sz="1400" dirty="0"/>
                        <a:t>(</a:t>
                      </a:r>
                      <a:r>
                        <a:rPr lang="zh-CN" altLang="en-US" sz="1400" dirty="0"/>
                        <a:t>立项</a:t>
                      </a:r>
                      <a:r>
                        <a:rPr lang="en-US" altLang="zh-CN" sz="1400" dirty="0"/>
                        <a:t>)</a:t>
                      </a:r>
                      <a:r>
                        <a:rPr lang="zh-CN" altLang="en-US" sz="1400" dirty="0"/>
                        <a:t> 、</a:t>
                      </a:r>
                      <a:r>
                        <a:rPr lang="zh-CN" altLang="en-US" sz="1400" dirty="0">
                          <a:sym typeface="+mn-ea"/>
                        </a:rPr>
                        <a:t>土地</a:t>
                      </a:r>
                      <a:r>
                        <a:rPr lang="zh-CN" altLang="en-US" sz="1400" dirty="0"/>
                        <a:t>规划许可证、建设工程规划许可证、图审、工程图纸</a:t>
                      </a:r>
                      <a:endParaRPr lang="en-US" altLang="zh-CN" sz="1400" dirty="0"/>
                    </a:p>
                    <a:p>
                      <a:pPr>
                        <a:buNone/>
                      </a:pPr>
                      <a:endParaRPr lang="zh-CN" altLang="en-US" sz="1400" b="1" dirty="0"/>
                    </a:p>
                    <a:p>
                      <a:pPr>
                        <a:buNone/>
                      </a:pPr>
                      <a:endParaRPr lang="zh-CN" altLang="en-US" sz="1400" dirty="0"/>
                    </a:p>
                  </a:txBody>
                  <a:tcPr/>
                </a:tc>
                <a:tc gridSpan="5">
                  <a:txBody>
                    <a:bodyPr/>
                    <a:lstStyle/>
                    <a:p>
                      <a:pPr>
                        <a:buNone/>
                      </a:pPr>
                      <a:endParaRPr lang="zh-CN" altLang="en-US" sz="1400" dirty="0"/>
                    </a:p>
                  </a:txBody>
                  <a:tcPr/>
                </a:tc>
                <a:tc hMerge="1">
                  <a:tcPr/>
                </a:tc>
                <a:tc hMerge="1">
                  <a:tcPr/>
                </a:tc>
                <a:tc hMerge="1">
                  <a:tcPr/>
                </a:tc>
                <a:tc hMerge="1">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t>询价报告</a:t>
                      </a:r>
                      <a:r>
                        <a:rPr lang="en-US" altLang="zh-CN" sz="1400" dirty="0"/>
                        <a:t>(</a:t>
                      </a:r>
                      <a:r>
                        <a:rPr lang="zh-CN" altLang="en-US" sz="1400" dirty="0"/>
                        <a:t>word版、扫描版</a:t>
                      </a:r>
                      <a:r>
                        <a:rPr lang="en-US" altLang="zh-CN" sz="1400" dirty="0"/>
                        <a:t>)</a:t>
                      </a:r>
                      <a:r>
                        <a:rPr lang="zh-CN" altLang="en-US" sz="1400" dirty="0"/>
                        <a:t>、报价单(</a:t>
                      </a:r>
                      <a:r>
                        <a:rPr lang="zh-CN" altLang="en-US" sz="1400" dirty="0">
                          <a:sym typeface="+mn-ea"/>
                        </a:rPr>
                        <a:t>至少</a:t>
                      </a:r>
                      <a:r>
                        <a:rPr lang="zh-CN" altLang="en-US" sz="1400" dirty="0"/>
                        <a:t>三家)、营业执照(</a:t>
                      </a:r>
                      <a:r>
                        <a:rPr lang="zh-CN" altLang="en-US" sz="1400" dirty="0">
                          <a:sym typeface="+mn-ea"/>
                        </a:rPr>
                        <a:t>至少</a:t>
                      </a:r>
                      <a:r>
                        <a:rPr lang="zh-CN" altLang="en-US" sz="1400" dirty="0"/>
                        <a:t>三家)、</a:t>
                      </a:r>
                      <a:endParaRPr lang="zh-CN" altLang="en-US" sz="1400" dirty="0"/>
                    </a:p>
                    <a:p>
                      <a:pPr>
                        <a:buNone/>
                      </a:pPr>
                      <a:r>
                        <a:rPr lang="zh-CN" altLang="en-US" sz="1400" dirty="0"/>
                        <a:t>控制价、工程量清单、工程图纸</a:t>
                      </a:r>
                      <a:endParaRPr lang="zh-CN" altLang="en-US" sz="1400" dirty="0"/>
                    </a:p>
                  </a:txBody>
                  <a:tcPr/>
                </a:tc>
              </a:tr>
            </a:tbl>
          </a:graphicData>
        </a:graphic>
      </p:graphicFrame>
      <p:graphicFrame>
        <p:nvGraphicFramePr>
          <p:cNvPr id="3" name="表格 2"/>
          <p:cNvGraphicFramePr/>
          <p:nvPr>
            <p:custDataLst>
              <p:tags r:id="rId2"/>
            </p:custDataLst>
          </p:nvPr>
        </p:nvGraphicFramePr>
        <p:xfrm>
          <a:off x="0" y="185672"/>
          <a:ext cx="1420427" cy="409131"/>
        </p:xfrm>
        <a:graphic>
          <a:graphicData uri="http://schemas.openxmlformats.org/drawingml/2006/table">
            <a:tbl>
              <a:tblPr firstCol="1" bandCol="1">
                <a:tableStyleId>{5C22544A-7EE6-4342-B048-85BDC9FD1C3A}</a:tableStyleId>
              </a:tblPr>
              <a:tblGrid>
                <a:gridCol w="1420427"/>
              </a:tblGrid>
              <a:tr h="409131">
                <a:tc>
                  <a:txBody>
                    <a:bodyPr/>
                    <a:lstStyle/>
                    <a:p>
                      <a:pPr algn="ctr">
                        <a:buNone/>
                      </a:pPr>
                      <a:r>
                        <a:rPr lang="zh-CN" altLang="en-US" sz="1800" b="1" dirty="0">
                          <a:solidFill>
                            <a:srgbClr val="000000"/>
                          </a:solidFill>
                        </a:rPr>
                        <a:t>附件</a:t>
                      </a:r>
                      <a:r>
                        <a:rPr lang="en-US" altLang="zh-CN" sz="1800" b="1" dirty="0">
                          <a:solidFill>
                            <a:srgbClr val="000000"/>
                          </a:solidFill>
                        </a:rPr>
                        <a:t>4</a:t>
                      </a:r>
                      <a:r>
                        <a:rPr lang="zh-CN" altLang="en-US" sz="1800" b="1" dirty="0">
                          <a:solidFill>
                            <a:srgbClr val="000000"/>
                          </a:solidFill>
                        </a:rPr>
                        <a:t>：</a:t>
                      </a:r>
                      <a:endParaRPr lang="zh-CN" altLang="en-US" sz="1800" b="1" dirty="0">
                        <a:solidFill>
                          <a:srgbClr val="000000"/>
                        </a:solidFill>
                      </a:endParaRPr>
                    </a:p>
                  </a:txBody>
                  <a:tcPr anchor="ctr">
                    <a:solidFill>
                      <a:schemeClr val="bg1"/>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4445" y="824865"/>
          <a:ext cx="12187555" cy="3298825"/>
        </p:xfrm>
        <a:graphic>
          <a:graphicData uri="http://schemas.openxmlformats.org/drawingml/2006/table">
            <a:tbl>
              <a:tblPr firstCol="1" bandCol="1">
                <a:tableStyleId>{5C22544A-7EE6-4342-B048-85BDC9FD1C3A}</a:tableStyleId>
              </a:tblPr>
              <a:tblGrid>
                <a:gridCol w="592455"/>
                <a:gridCol w="1159510"/>
                <a:gridCol w="1159510"/>
                <a:gridCol w="1159510"/>
                <a:gridCol w="1159510"/>
                <a:gridCol w="908408"/>
                <a:gridCol w="1118586"/>
                <a:gridCol w="1451536"/>
                <a:gridCol w="1159510"/>
                <a:gridCol w="1159510"/>
                <a:gridCol w="1159510"/>
              </a:tblGrid>
              <a:tr h="407035">
                <a:tc rowSpan="2">
                  <a:txBody>
                    <a:bodyPr/>
                    <a:lstStyle/>
                    <a:p>
                      <a:pPr>
                        <a:buNone/>
                      </a:pPr>
                      <a:endParaRPr lang="zh-CN" altLang="en-US" sz="1400"/>
                    </a:p>
                  </a:txBody>
                  <a:tcPr/>
                </a:tc>
                <a:tc gridSpan="4">
                  <a:txBody>
                    <a:bodyPr/>
                    <a:lstStyle/>
                    <a:p>
                      <a:pPr algn="ctr">
                        <a:buNone/>
                      </a:pPr>
                      <a:r>
                        <a:rPr lang="zh-CN" altLang="en-US" sz="1400" b="1" dirty="0">
                          <a:solidFill>
                            <a:srgbClr val="FFFFFF"/>
                          </a:solidFill>
                        </a:rPr>
                        <a:t>招标采购</a:t>
                      </a:r>
                      <a:endParaRPr lang="zh-CN" altLang="en-US" sz="1400" b="1" dirty="0">
                        <a:solidFill>
                          <a:srgbClr val="FFFFFF"/>
                        </a:solidFill>
                      </a:endParaRPr>
                    </a:p>
                  </a:txBody>
                  <a:tcPr>
                    <a:solidFill>
                      <a:srgbClr val="4874CB"/>
                    </a:solidFill>
                  </a:tcPr>
                </a:tc>
                <a:tc hMerge="1">
                  <a:tcPr/>
                </a:tc>
                <a:tc hMerge="1">
                  <a:tcPr/>
                </a:tc>
                <a:tc hMerge="1">
                  <a:tcPr/>
                </a:tc>
                <a:tc gridSpan="5">
                  <a:txBody>
                    <a:bodyPr/>
                    <a:lstStyle/>
                    <a:p>
                      <a:pPr algn="ctr">
                        <a:buNone/>
                      </a:pPr>
                      <a:r>
                        <a:rPr lang="zh-CN" altLang="en-US" sz="1400" b="1">
                          <a:solidFill>
                            <a:srgbClr val="FFFFFF"/>
                          </a:solidFill>
                        </a:rPr>
                        <a:t>网上商城</a:t>
                      </a:r>
                      <a:endParaRPr lang="zh-CN" altLang="en-US" sz="1400" b="1">
                        <a:solidFill>
                          <a:srgbClr val="FFFFFF"/>
                        </a:solidFill>
                      </a:endParaRPr>
                    </a:p>
                  </a:txBody>
                  <a:tcPr>
                    <a:solidFill>
                      <a:srgbClr val="4874CB"/>
                    </a:solidFill>
                  </a:tcPr>
                </a:tc>
                <a:tc hMerge="1">
                  <a:tcPr/>
                </a:tc>
                <a:tc hMerge="1">
                  <a:tcPr/>
                </a:tc>
                <a:tc hMerge="1">
                  <a:tcPr/>
                </a:tc>
                <a:tc hMerge="1">
                  <a:tcPr/>
                </a:tc>
                <a:tc>
                  <a:txBody>
                    <a:bodyPr/>
                    <a:lstStyle/>
                    <a:p>
                      <a:pPr algn="ctr">
                        <a:buNone/>
                      </a:pPr>
                      <a:r>
                        <a:rPr lang="zh-CN" altLang="en-US" sz="1400" b="1">
                          <a:solidFill>
                            <a:srgbClr val="FFFFFF"/>
                          </a:solidFill>
                        </a:rPr>
                        <a:t>询价</a:t>
                      </a:r>
                      <a:endParaRPr lang="zh-CN" altLang="en-US" sz="1400" b="1">
                        <a:solidFill>
                          <a:srgbClr val="FFFFFF"/>
                        </a:solidFill>
                      </a:endParaRPr>
                    </a:p>
                  </a:txBody>
                  <a:tcPr>
                    <a:solidFill>
                      <a:srgbClr val="4874CB"/>
                    </a:solidFill>
                  </a:tcPr>
                </a:tc>
              </a:tr>
              <a:tr h="560070">
                <a:tc vMerge="1">
                  <a:tcPr/>
                </a:tc>
                <a:tc>
                  <a:txBody>
                    <a:bodyPr/>
                    <a:lstStyle/>
                    <a:p>
                      <a:pPr algn="ctr">
                        <a:buNone/>
                      </a:pPr>
                      <a:r>
                        <a:rPr lang="zh-CN" altLang="en-US" sz="1400" b="1">
                          <a:solidFill>
                            <a:srgbClr val="FFFFFF"/>
                          </a:solidFill>
                        </a:rPr>
                        <a:t>公开招标、竞争性磋商</a:t>
                      </a:r>
                      <a:endParaRPr lang="zh-CN" altLang="en-US" sz="1400" b="1">
                        <a:solidFill>
                          <a:srgbClr val="FFFFFF"/>
                        </a:solidFill>
                      </a:endParaRPr>
                    </a:p>
                  </a:txBody>
                  <a:tcPr>
                    <a:solidFill>
                      <a:srgbClr val="4874CB"/>
                    </a:solidFill>
                  </a:tcPr>
                </a:tc>
                <a:tc>
                  <a:txBody>
                    <a:bodyPr/>
                    <a:lstStyle/>
                    <a:p>
                      <a:pPr algn="ctr">
                        <a:buNone/>
                      </a:pPr>
                      <a:r>
                        <a:rPr lang="zh-CN" altLang="en-US" sz="1400" b="1">
                          <a:solidFill>
                            <a:srgbClr val="FFFFFF"/>
                          </a:solidFill>
                          <a:sym typeface="+mn-ea"/>
                        </a:rPr>
                        <a:t>竞争性谈判</a:t>
                      </a:r>
                      <a:endParaRPr lang="zh-CN" altLang="en-US" sz="1400" b="1">
                        <a:solidFill>
                          <a:srgbClr val="FFFFFF"/>
                        </a:solidFill>
                      </a:endParaRPr>
                    </a:p>
                    <a:p>
                      <a:pPr algn="ctr">
                        <a:buNone/>
                      </a:pPr>
                      <a:endParaRPr lang="zh-CN" altLang="en-US" sz="1400" b="1">
                        <a:solidFill>
                          <a:srgbClr val="FFFFFF"/>
                        </a:solidFill>
                      </a:endParaRPr>
                    </a:p>
                  </a:txBody>
                  <a:tcPr>
                    <a:solidFill>
                      <a:srgbClr val="4874CB"/>
                    </a:solidFill>
                  </a:tcPr>
                </a:tc>
                <a:tc>
                  <a:txBody>
                    <a:bodyPr/>
                    <a:lstStyle/>
                    <a:p>
                      <a:pPr algn="ctr">
                        <a:buNone/>
                      </a:pPr>
                      <a:r>
                        <a:rPr lang="zh-CN" altLang="en-US" sz="1400" b="1">
                          <a:solidFill>
                            <a:srgbClr val="FFFFFF"/>
                          </a:solidFill>
                        </a:rPr>
                        <a:t>邀请招标</a:t>
                      </a:r>
                      <a:endParaRPr lang="zh-CN" altLang="en-US" sz="1400" b="1">
                        <a:solidFill>
                          <a:srgbClr val="FFFFFF"/>
                        </a:solidFill>
                      </a:endParaRPr>
                    </a:p>
                  </a:txBody>
                  <a:tcPr>
                    <a:solidFill>
                      <a:srgbClr val="4874CB"/>
                    </a:solidFill>
                  </a:tcPr>
                </a:tc>
                <a:tc>
                  <a:txBody>
                    <a:bodyPr/>
                    <a:lstStyle/>
                    <a:p>
                      <a:pPr algn="ctr">
                        <a:buNone/>
                      </a:pPr>
                      <a:r>
                        <a:rPr lang="zh-CN" altLang="en-US" sz="1400" b="1">
                          <a:solidFill>
                            <a:srgbClr val="FFFFFF"/>
                          </a:solidFill>
                          <a:sym typeface="+mn-ea"/>
                        </a:rPr>
                        <a:t>单一来源</a:t>
                      </a:r>
                      <a:endParaRPr lang="zh-CN" altLang="en-US" sz="1400" b="1">
                        <a:solidFill>
                          <a:srgbClr val="FFFFFF"/>
                        </a:solidFill>
                        <a:sym typeface="+mn-ea"/>
                      </a:endParaRPr>
                    </a:p>
                  </a:txBody>
                  <a:tcPr>
                    <a:solidFill>
                      <a:srgbClr val="4874CB"/>
                    </a:solidFill>
                  </a:tcPr>
                </a:tc>
                <a:tc>
                  <a:txBody>
                    <a:bodyPr/>
                    <a:lstStyle/>
                    <a:p>
                      <a:pPr algn="ctr">
                        <a:buNone/>
                      </a:pPr>
                      <a:r>
                        <a:rPr lang="zh-CN" altLang="en-US" sz="1400" b="1">
                          <a:solidFill>
                            <a:srgbClr val="FFFFFF"/>
                          </a:solidFill>
                        </a:rPr>
                        <a:t>直购</a:t>
                      </a:r>
                      <a:endParaRPr lang="zh-CN" altLang="en-US" sz="1400" b="1">
                        <a:solidFill>
                          <a:srgbClr val="FFFFFF"/>
                        </a:solidFill>
                      </a:endParaRPr>
                    </a:p>
                  </a:txBody>
                  <a:tcPr>
                    <a:solidFill>
                      <a:srgbClr val="4874CB"/>
                    </a:solidFill>
                  </a:tcPr>
                </a:tc>
                <a:tc>
                  <a:txBody>
                    <a:bodyPr/>
                    <a:lstStyle/>
                    <a:p>
                      <a:pPr algn="ctr">
                        <a:buNone/>
                      </a:pPr>
                      <a:r>
                        <a:rPr lang="zh-CN" altLang="en-US" sz="1400" b="1" dirty="0">
                          <a:solidFill>
                            <a:srgbClr val="FFFFFF"/>
                          </a:solidFill>
                          <a:sym typeface="+mn-ea"/>
                        </a:rPr>
                        <a:t>批量采购</a:t>
                      </a:r>
                      <a:endParaRPr lang="zh-CN" altLang="en-US" sz="1400" b="1" dirty="0">
                        <a:solidFill>
                          <a:srgbClr val="FFFFFF"/>
                        </a:solidFill>
                      </a:endParaRPr>
                    </a:p>
                    <a:p>
                      <a:pPr algn="ctr">
                        <a:buNone/>
                      </a:pPr>
                      <a:endParaRPr lang="zh-CN" altLang="en-US" sz="1400" b="1" dirty="0">
                        <a:solidFill>
                          <a:srgbClr val="FFFFFF"/>
                        </a:solidFill>
                      </a:endParaRPr>
                    </a:p>
                  </a:txBody>
                  <a:tcPr>
                    <a:solidFill>
                      <a:srgbClr val="4874CB"/>
                    </a:solidFill>
                  </a:tcPr>
                </a:tc>
                <a:tc>
                  <a:txBody>
                    <a:bodyPr/>
                    <a:lstStyle/>
                    <a:p>
                      <a:pPr algn="ctr">
                        <a:buNone/>
                      </a:pPr>
                      <a:r>
                        <a:rPr lang="zh-CN" altLang="en-US" sz="1400" b="1" dirty="0">
                          <a:solidFill>
                            <a:srgbClr val="FFFFFF"/>
                          </a:solidFill>
                          <a:sym typeface="+mn-ea"/>
                        </a:rPr>
                        <a:t>竞价</a:t>
                      </a:r>
                      <a:endParaRPr lang="zh-CN" altLang="en-US" sz="1400" b="1" dirty="0">
                        <a:solidFill>
                          <a:srgbClr val="FFFFFF"/>
                        </a:solidFill>
                        <a:sym typeface="+mn-ea"/>
                      </a:endParaRPr>
                    </a:p>
                  </a:txBody>
                  <a:tcPr>
                    <a:solidFill>
                      <a:srgbClr val="4874CB"/>
                    </a:solidFill>
                  </a:tcPr>
                </a:tc>
                <a:tc>
                  <a:txBody>
                    <a:bodyPr/>
                    <a:lstStyle/>
                    <a:p>
                      <a:pPr algn="ctr">
                        <a:buNone/>
                      </a:pPr>
                      <a:r>
                        <a:rPr lang="zh-CN" altLang="en-US" sz="1400" b="1">
                          <a:solidFill>
                            <a:srgbClr val="FFFFFF"/>
                          </a:solidFill>
                        </a:rPr>
                        <a:t>框架协议第二阶段</a:t>
                      </a:r>
                      <a:endParaRPr lang="zh-CN" altLang="en-US" sz="1400" b="1">
                        <a:solidFill>
                          <a:srgbClr val="FFFFFF"/>
                        </a:solidFill>
                      </a:endParaRPr>
                    </a:p>
                  </a:txBody>
                  <a:tcPr>
                    <a:solidFill>
                      <a:srgbClr val="4874CB"/>
                    </a:solidFill>
                  </a:tcPr>
                </a:tc>
                <a:tc>
                  <a:txBody>
                    <a:bodyPr/>
                    <a:lstStyle/>
                    <a:p>
                      <a:pPr algn="ctr">
                        <a:buNone/>
                      </a:pPr>
                      <a:r>
                        <a:rPr lang="zh-CN" altLang="en-US" sz="1400" b="1">
                          <a:solidFill>
                            <a:srgbClr val="FFFFFF"/>
                          </a:solidFill>
                        </a:rPr>
                        <a:t>电子反拍</a:t>
                      </a:r>
                      <a:endParaRPr lang="zh-CN" altLang="en-US" sz="1400" b="1">
                        <a:solidFill>
                          <a:srgbClr val="FFFFFF"/>
                        </a:solidFill>
                      </a:endParaRPr>
                    </a:p>
                  </a:txBody>
                  <a:tcPr>
                    <a:solidFill>
                      <a:srgbClr val="4874CB"/>
                    </a:solidFill>
                  </a:tcPr>
                </a:tc>
                <a:tc>
                  <a:txBody>
                    <a:bodyPr/>
                    <a:lstStyle/>
                    <a:p>
                      <a:pPr algn="ctr">
                        <a:buNone/>
                      </a:pPr>
                      <a:r>
                        <a:rPr lang="zh-CN" altLang="en-US" sz="1400" b="1">
                          <a:solidFill>
                            <a:srgbClr val="FFFFFF"/>
                          </a:solidFill>
                        </a:rPr>
                        <a:t>询价</a:t>
                      </a:r>
                      <a:endParaRPr lang="zh-CN" altLang="en-US" sz="1400" b="1">
                        <a:solidFill>
                          <a:srgbClr val="FFFFFF"/>
                        </a:solidFill>
                      </a:endParaRPr>
                    </a:p>
                  </a:txBody>
                  <a:tcPr>
                    <a:solidFill>
                      <a:srgbClr val="4874CB"/>
                    </a:solidFill>
                  </a:tcPr>
                </a:tc>
              </a:tr>
              <a:tr h="746760">
                <a:tc>
                  <a:txBody>
                    <a:bodyPr/>
                    <a:lstStyle/>
                    <a:p>
                      <a:pPr algn="ctr">
                        <a:buNone/>
                      </a:pPr>
                      <a:r>
                        <a:rPr lang="zh-CN" altLang="en-US" sz="1400"/>
                        <a:t>服务</a:t>
                      </a:r>
                      <a:endParaRPr lang="zh-CN" altLang="en-US" sz="1400"/>
                    </a:p>
                  </a:txBody>
                  <a:tcPr anchor="ctr"/>
                </a:tc>
                <a:tc gridSpan="3">
                  <a:txBody>
                    <a:bodyPr/>
                    <a:lstStyle/>
                    <a:p>
                      <a:pPr>
                        <a:buNone/>
                      </a:pPr>
                      <a:r>
                        <a:rPr lang="zh-CN" altLang="en-US" sz="1400" dirty="0"/>
                        <a:t>招标服务要求</a:t>
                      </a:r>
                      <a:endParaRPr lang="zh-CN" altLang="en-US" sz="1400" dirty="0"/>
                    </a:p>
                  </a:txBody>
                  <a:tcPr/>
                </a:tc>
                <a:tc hMerge="1">
                  <a:tcPr/>
                </a:tc>
                <a:tc hMerge="1">
                  <a:tcPr/>
                </a:tc>
                <a:tc>
                  <a:txBody>
                    <a:bodyPr/>
                    <a:lstStyle/>
                    <a:p>
                      <a:pPr>
                        <a:buNone/>
                      </a:pPr>
                      <a:r>
                        <a:rPr lang="zh-CN" altLang="en-US" sz="1400" dirty="0"/>
                        <a:t>招标服务要求、单一来源采购专家论证意见表</a:t>
                      </a:r>
                      <a:endParaRPr lang="zh-CN" altLang="en-US" sz="1400" dirty="0"/>
                    </a:p>
                  </a:txBody>
                  <a:tcPr/>
                </a:tc>
                <a:tc gridSpan="2">
                  <a:txBody>
                    <a:bodyPr/>
                    <a:lstStyle/>
                    <a:p>
                      <a:pPr algn="ctr">
                        <a:buNone/>
                      </a:pPr>
                      <a:r>
                        <a:rPr lang="zh-CN" altLang="en-US" sz="2000" b="1" dirty="0">
                          <a:solidFill>
                            <a:srgbClr val="FF0000"/>
                          </a:solidFill>
                        </a:rPr>
                        <a:t>注意</a:t>
                      </a:r>
                      <a:endParaRPr lang="en-US" altLang="zh-CN" sz="2000" b="1" dirty="0">
                        <a:solidFill>
                          <a:srgbClr val="FF0000"/>
                        </a:solidFill>
                      </a:endParaRPr>
                    </a:p>
                    <a:p>
                      <a:pPr algn="ctr">
                        <a:buNone/>
                      </a:pPr>
                      <a:r>
                        <a:rPr lang="zh-CN" altLang="en-US" sz="1400" b="1" dirty="0">
                          <a:solidFill>
                            <a:schemeClr val="tx1"/>
                          </a:solidFill>
                        </a:rPr>
                        <a:t>需提前山东省政府采购商城下单</a:t>
                      </a:r>
                      <a:endParaRPr lang="en-US" altLang="zh-CN" sz="2800" b="1" dirty="0">
                        <a:solidFill>
                          <a:schemeClr val="tx1"/>
                        </a:solidFill>
                      </a:endParaRPr>
                    </a:p>
                    <a:p>
                      <a:pPr>
                        <a:buNone/>
                      </a:pPr>
                      <a:endParaRPr lang="zh-CN" altLang="en-US" sz="1400" dirty="0"/>
                    </a:p>
                  </a:txBody>
                  <a:tcPr/>
                </a:tc>
                <a:tc hMerge="1">
                  <a:tcPr/>
                </a:tc>
                <a:tc gridSpan="3">
                  <a:txBody>
                    <a:bodyPr/>
                    <a:lstStyle/>
                    <a:p>
                      <a:pPr algn="ctr">
                        <a:buClrTx/>
                        <a:buSzTx/>
                        <a:buFontTx/>
                        <a:buNone/>
                      </a:pPr>
                      <a:r>
                        <a:rPr lang="zh-CN" altLang="en-US" sz="2000" b="1" dirty="0">
                          <a:solidFill>
                            <a:srgbClr val="FF0000"/>
                          </a:solidFill>
                          <a:sym typeface="+mn-ea"/>
                        </a:rPr>
                        <a:t>注意</a:t>
                      </a:r>
                      <a:endParaRPr lang="zh-CN" altLang="en-US" sz="2000" b="1" dirty="0">
                        <a:solidFill>
                          <a:srgbClr val="FF0000"/>
                        </a:solidFill>
                      </a:endParaRPr>
                    </a:p>
                    <a:p>
                      <a:pPr algn="ctr">
                        <a:buNone/>
                      </a:pPr>
                      <a:r>
                        <a:rPr lang="zh-CN" altLang="en-US" sz="1400" b="1" dirty="0">
                          <a:solidFill>
                            <a:schemeClr val="tx1"/>
                          </a:solidFill>
                          <a:sym typeface="+mn-ea"/>
                        </a:rPr>
                        <a:t>需提前确定山东省政府采购商城已经上架拟采购的服务</a:t>
                      </a:r>
                      <a:endParaRPr lang="zh-CN" altLang="en-US" sz="1400" b="1" dirty="0">
                        <a:solidFill>
                          <a:schemeClr val="tx1"/>
                        </a:solidFill>
                        <a:sym typeface="+mn-ea"/>
                      </a:endParaRPr>
                    </a:p>
                    <a:p>
                      <a:pPr>
                        <a:buNone/>
                      </a:pPr>
                      <a:endParaRPr lang="zh-CN" altLang="en-US" sz="1400" dirty="0"/>
                    </a:p>
                  </a:txBody>
                  <a:tcPr>
                    <a:solidFill>
                      <a:srgbClr val="E9ECF6"/>
                    </a:solidFill>
                  </a:tcPr>
                </a:tc>
                <a:tc hMerge="1">
                  <a:tcPr>
                    <a:solidFill>
                      <a:srgbClr val="CFD6EC"/>
                    </a:solidFill>
                  </a:tcPr>
                </a:tc>
                <a:tc hMerge="1">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t>询价报告</a:t>
                      </a:r>
                      <a:r>
                        <a:rPr lang="en-US" altLang="zh-CN" sz="1400" dirty="0"/>
                        <a:t>(</a:t>
                      </a:r>
                      <a:r>
                        <a:rPr lang="zh-CN" altLang="en-US" sz="1400" dirty="0"/>
                        <a:t>word版、扫描版</a:t>
                      </a:r>
                      <a:r>
                        <a:rPr lang="en-US" altLang="zh-CN" sz="1400" dirty="0"/>
                        <a:t>)</a:t>
                      </a:r>
                      <a:r>
                        <a:rPr lang="zh-CN" altLang="en-US" sz="1400" dirty="0"/>
                        <a:t>、报价单(最少三家)、营业执照(最少三家)</a:t>
                      </a:r>
                      <a:endParaRPr lang="zh-CN" altLang="en-US" sz="1400" dirty="0"/>
                    </a:p>
                    <a:p>
                      <a:pPr>
                        <a:buNone/>
                      </a:pPr>
                      <a:endParaRPr lang="zh-CN" altLang="en-US" sz="1400" dirty="0"/>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1531620" y="185420"/>
          <a:ext cx="8515350" cy="640080"/>
        </p:xfrm>
        <a:graphic>
          <a:graphicData uri="http://schemas.openxmlformats.org/drawingml/2006/table">
            <a:tbl>
              <a:tblPr firstCol="1" bandCol="1">
                <a:tableStyleId>{5C22544A-7EE6-4342-B048-85BDC9FD1C3A}</a:tableStyleId>
              </a:tblPr>
              <a:tblGrid>
                <a:gridCol w="8515350"/>
              </a:tblGrid>
              <a:tr h="640080">
                <a:tc>
                  <a:txBody>
                    <a:bodyPr/>
                    <a:lstStyle/>
                    <a:p>
                      <a:pPr algn="ctr">
                        <a:buNone/>
                      </a:pPr>
                      <a:r>
                        <a:rPr lang="zh-CN" sz="3600" b="1" dirty="0">
                          <a:solidFill>
                            <a:srgbClr val="000000"/>
                          </a:solidFill>
                        </a:rPr>
                        <a:t>结</a:t>
                      </a:r>
                      <a:r>
                        <a:rPr lang="en-US" altLang="zh-CN" sz="3600" b="1" dirty="0">
                          <a:solidFill>
                            <a:srgbClr val="000000"/>
                          </a:solidFill>
                        </a:rPr>
                        <a:t> </a:t>
                      </a:r>
                      <a:r>
                        <a:rPr lang="zh-CN" sz="3600" b="1" dirty="0">
                          <a:solidFill>
                            <a:srgbClr val="000000"/>
                          </a:solidFill>
                        </a:rPr>
                        <a:t>束</a:t>
                      </a:r>
                      <a:r>
                        <a:rPr lang="en-US" altLang="zh-CN" sz="3600" b="1" dirty="0">
                          <a:solidFill>
                            <a:srgbClr val="000000"/>
                          </a:solidFill>
                        </a:rPr>
                        <a:t> </a:t>
                      </a:r>
                      <a:r>
                        <a:rPr lang="zh-CN" sz="3600" b="1" dirty="0">
                          <a:solidFill>
                            <a:srgbClr val="000000"/>
                          </a:solidFill>
                        </a:rPr>
                        <a:t>语</a:t>
                      </a:r>
                      <a:endParaRPr lang="zh-CN" sz="3600" b="1" dirty="0">
                        <a:solidFill>
                          <a:srgbClr val="000000"/>
                        </a:solidFill>
                      </a:endParaRPr>
                    </a:p>
                  </a:txBody>
                  <a:tcPr anchor="ctr">
                    <a:solidFill>
                      <a:schemeClr val="bg1"/>
                    </a:solidFill>
                  </a:tcPr>
                </a:tc>
              </a:tr>
            </a:tbl>
          </a:graphicData>
        </a:graphic>
      </p:graphicFrame>
      <p:sp>
        <p:nvSpPr>
          <p:cNvPr id="18" name="圆角矩形 5"/>
          <p:cNvSpPr/>
          <p:nvPr>
            <p:custDataLst>
              <p:tags r:id="rId2"/>
            </p:custDataLst>
          </p:nvPr>
        </p:nvSpPr>
        <p:spPr>
          <a:xfrm>
            <a:off x="135255" y="825500"/>
            <a:ext cx="11857990" cy="5838190"/>
          </a:xfrm>
          <a:prstGeom prst="roundRect">
            <a:avLst/>
          </a:prstGeom>
          <a:solidFill>
            <a:schemeClr val="bg1"/>
          </a:solid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0">
              <a:lnSpc>
                <a:spcPct val="150000"/>
              </a:lnSpc>
              <a:buNone/>
            </a:pP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一、联系方式</a:t>
            </a:r>
            <a:endPar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endParaRPr>
          </a:p>
          <a:p>
            <a:pPr indent="0">
              <a:lnSpc>
                <a:spcPct val="150000"/>
              </a:lnSpc>
              <a:buNone/>
            </a:pP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1.财务处（招标采购办公室）  </a:t>
            </a: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办公电话：7396500</a:t>
            </a:r>
            <a:endPar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endParaRPr>
          </a:p>
          <a:p>
            <a:pPr indent="0">
              <a:lnSpc>
                <a:spcPct val="150000"/>
              </a:lnSpc>
              <a:buNone/>
            </a:pP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 </a:t>
            </a:r>
            <a:r>
              <a:rPr lang="en-US" altLang="zh-CN" sz="1600" dirty="0">
                <a:solidFill>
                  <a:srgbClr val="0070C0"/>
                </a:solidFill>
                <a:latin typeface="微软雅黑" panose="020B0503020204020204" charset="-122"/>
                <a:ea typeface="微软雅黑" panose="020B0503020204020204" charset="-122"/>
                <a:cs typeface="Arial" panose="020B0604020202020204" pitchFamily="34" charset="0"/>
                <a:sym typeface="+mn-ea"/>
              </a:rPr>
              <a:t> </a:t>
            </a: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移动电话</a:t>
            </a:r>
            <a:r>
              <a:rPr lang="en-US" altLang="zh-CN" sz="1600" dirty="0">
                <a:solidFill>
                  <a:srgbClr val="0070C0"/>
                </a:solidFill>
                <a:latin typeface="微软雅黑" panose="020B0503020204020204" charset="-122"/>
                <a:ea typeface="微软雅黑" panose="020B0503020204020204" charset="-122"/>
                <a:cs typeface="Arial" panose="020B0604020202020204" pitchFamily="34" charset="0"/>
                <a:sym typeface="+mn-ea"/>
              </a:rPr>
              <a:t>: </a:t>
            </a: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罗婷婷</a:t>
            </a:r>
            <a:r>
              <a:rPr lang="en-US" altLang="zh-CN" sz="1600" dirty="0">
                <a:solidFill>
                  <a:srgbClr val="0070C0"/>
                </a:solidFill>
                <a:latin typeface="微软雅黑" panose="020B0503020204020204" charset="-122"/>
                <a:ea typeface="微软雅黑" panose="020B0503020204020204" charset="-122"/>
                <a:cs typeface="Arial" panose="020B0604020202020204" pitchFamily="34" charset="0"/>
                <a:sym typeface="+mn-ea"/>
              </a:rPr>
              <a:t> 18561220922</a:t>
            </a: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a:t>
            </a: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微信）</a:t>
            </a:r>
            <a:r>
              <a:rPr lang="en-US" altLang="zh-CN" sz="1600" dirty="0">
                <a:solidFill>
                  <a:srgbClr val="0070C0"/>
                </a:solidFill>
                <a:latin typeface="微软雅黑" panose="020B0503020204020204" charset="-122"/>
                <a:ea typeface="微软雅黑" panose="020B0503020204020204" charset="-122"/>
                <a:cs typeface="Arial" panose="020B0604020202020204" pitchFamily="34" charset="0"/>
                <a:sym typeface="+mn-ea"/>
              </a:rPr>
              <a:t>   </a:t>
            </a:r>
            <a:endParaRPr lang="en-US" altLang="zh-CN" sz="1600" dirty="0">
              <a:solidFill>
                <a:srgbClr val="0070C0"/>
              </a:solidFill>
              <a:latin typeface="微软雅黑" panose="020B0503020204020204" charset="-122"/>
              <a:ea typeface="微软雅黑" panose="020B0503020204020204" charset="-122"/>
              <a:cs typeface="Arial" panose="020B0604020202020204" pitchFamily="34" charset="0"/>
              <a:sym typeface="+mn-ea"/>
            </a:endParaRPr>
          </a:p>
          <a:p>
            <a:pPr indent="0">
              <a:lnSpc>
                <a:spcPct val="150000"/>
              </a:lnSpc>
              <a:buNone/>
            </a:pPr>
            <a:r>
              <a:rPr lang="en-US" altLang="zh-CN" sz="1600" dirty="0">
                <a:solidFill>
                  <a:srgbClr val="0070C0"/>
                </a:solidFill>
                <a:latin typeface="微软雅黑" panose="020B0503020204020204" charset="-122"/>
                <a:ea typeface="微软雅黑" panose="020B0503020204020204" charset="-122"/>
                <a:cs typeface="Arial" panose="020B0604020202020204" pitchFamily="34" charset="0"/>
                <a:sym typeface="+mn-ea"/>
              </a:rPr>
              <a:t>                   </a:t>
            </a: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聂彤</a:t>
            </a:r>
            <a:r>
              <a:rPr lang="en-US" altLang="zh-CN" sz="1600" dirty="0">
                <a:solidFill>
                  <a:srgbClr val="0070C0"/>
                </a:solidFill>
                <a:latin typeface="微软雅黑" panose="020B0503020204020204" charset="-122"/>
                <a:ea typeface="微软雅黑" panose="020B0503020204020204" charset="-122"/>
                <a:cs typeface="Arial" panose="020B0604020202020204" pitchFamily="34" charset="0"/>
                <a:sym typeface="+mn-ea"/>
              </a:rPr>
              <a:t>   15550525565   </a:t>
            </a:r>
            <a:endPar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endParaRPr>
          </a:p>
          <a:p>
            <a:pPr indent="0">
              <a:lnSpc>
                <a:spcPct val="150000"/>
              </a:lnSpc>
              <a:buNone/>
            </a:pP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2.系统技术支持     马工手机：18610414165 </a:t>
            </a:r>
            <a:endPar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endParaRPr>
          </a:p>
          <a:p>
            <a:pPr indent="0">
              <a:lnSpc>
                <a:spcPct val="150000"/>
              </a:lnSpc>
              <a:buNone/>
            </a:pP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 </a:t>
            </a:r>
            <a:r>
              <a:rPr lang="en-US" altLang="zh-CN" sz="1600" dirty="0">
                <a:solidFill>
                  <a:srgbClr val="0070C0"/>
                </a:solidFill>
                <a:latin typeface="微软雅黑" panose="020B0503020204020204" charset="-122"/>
                <a:ea typeface="微软雅黑" panose="020B0503020204020204" charset="-122"/>
                <a:cs typeface="Arial" panose="020B0604020202020204" pitchFamily="34" charset="0"/>
                <a:sym typeface="+mn-ea"/>
              </a:rPr>
              <a:t>                          </a:t>
            </a: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 杨工手机：18153227097</a:t>
            </a:r>
            <a:endPar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endParaRPr>
          </a:p>
          <a:p>
            <a:pPr indent="0">
              <a:lnSpc>
                <a:spcPct val="150000"/>
              </a:lnSpc>
              <a:buNone/>
            </a:pPr>
            <a:r>
              <a:rPr lang="en-US" altLang="zh-CN" sz="1600" dirty="0">
                <a:solidFill>
                  <a:srgbClr val="0070C0"/>
                </a:solidFill>
                <a:latin typeface="微软雅黑" panose="020B0503020204020204" charset="-122"/>
                <a:ea typeface="微软雅黑" panose="020B0503020204020204" charset="-122"/>
                <a:cs typeface="Arial" panose="020B0604020202020204" pitchFamily="34" charset="0"/>
                <a:sym typeface="+mn-ea"/>
              </a:rPr>
              <a:t>3.</a:t>
            </a: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业务交流</a:t>
            </a:r>
            <a:r>
              <a:rPr lang="en-US" altLang="zh-CN" sz="1600" dirty="0">
                <a:solidFill>
                  <a:srgbClr val="0070C0"/>
                </a:solidFill>
                <a:latin typeface="微软雅黑" panose="020B0503020204020204" charset="-122"/>
                <a:ea typeface="微软雅黑" panose="020B0503020204020204" charset="-122"/>
                <a:cs typeface="Arial" panose="020B0604020202020204" pitchFamily="34" charset="0"/>
                <a:sym typeface="+mn-ea"/>
              </a:rPr>
              <a:t>QQ</a:t>
            </a: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群</a:t>
            </a:r>
            <a:endPar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endParaRPr>
          </a:p>
          <a:p>
            <a:pPr indent="0">
              <a:lnSpc>
                <a:spcPct val="150000"/>
              </a:lnSpc>
              <a:buNone/>
            </a:pP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二.</a:t>
            </a:r>
            <a:endPar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endParaRPr>
          </a:p>
          <a:p>
            <a:pPr indent="0">
              <a:lnSpc>
                <a:spcPct val="150000"/>
              </a:lnSpc>
              <a:buNone/>
            </a:pP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 </a:t>
            </a:r>
            <a:r>
              <a:rPr lang="en-US" altLang="zh-CN" sz="1600" dirty="0">
                <a:solidFill>
                  <a:srgbClr val="0070C0"/>
                </a:solidFill>
                <a:latin typeface="微软雅黑" panose="020B0503020204020204" charset="-122"/>
                <a:ea typeface="微软雅黑" panose="020B0503020204020204" charset="-122"/>
                <a:cs typeface="Arial" panose="020B0604020202020204" pitchFamily="34" charset="0"/>
                <a:sym typeface="+mn-ea"/>
              </a:rPr>
              <a:t>   </a:t>
            </a: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系统使用过程中，如发现任何问题，请及时反馈</a:t>
            </a:r>
            <a:endPar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endParaRPr>
          </a:p>
          <a:p>
            <a:pPr indent="0">
              <a:lnSpc>
                <a:spcPct val="150000"/>
              </a:lnSpc>
              <a:buNone/>
            </a:pP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至财务处（招标采购办公室）或技术人员，招标采</a:t>
            </a:r>
            <a:endPar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endParaRPr>
          </a:p>
          <a:p>
            <a:pPr indent="0">
              <a:lnSpc>
                <a:spcPct val="150000"/>
              </a:lnSpc>
              <a:buNone/>
            </a:pP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购办公室会全力服务好大家！</a:t>
            </a:r>
            <a:r>
              <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rPr>
              <a:t>谢谢！</a:t>
            </a:r>
            <a:endParaRPr lang="zh-CN" altLang="en-US" sz="1600" dirty="0">
              <a:solidFill>
                <a:srgbClr val="0070C0"/>
              </a:solidFill>
              <a:latin typeface="微软雅黑" panose="020B0503020204020204" charset="-122"/>
              <a:ea typeface="微软雅黑" panose="020B0503020204020204" charset="-122"/>
              <a:cs typeface="Arial" panose="020B0604020202020204" pitchFamily="34" charset="0"/>
              <a:sym typeface="+mn-ea"/>
            </a:endParaRPr>
          </a:p>
        </p:txBody>
      </p:sp>
      <p:pic>
        <p:nvPicPr>
          <p:cNvPr id="5" name="图片 1" descr="6c8684cf19248707a9b32d1e7e8d6ed"/>
          <p:cNvPicPr>
            <a:picLocks noChangeAspect="1"/>
          </p:cNvPicPr>
          <p:nvPr>
            <p:custDataLst>
              <p:tags r:id="rId3"/>
            </p:custDataLst>
          </p:nvPr>
        </p:nvPicPr>
        <p:blipFill>
          <a:blip r:embed="rId4"/>
          <a:srcRect l="8744" t="19416" r="8872" b="29311"/>
          <a:stretch>
            <a:fillRect/>
          </a:stretch>
        </p:blipFill>
        <p:spPr>
          <a:xfrm>
            <a:off x="6402705" y="1188720"/>
            <a:ext cx="4827905" cy="48837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38000"/>
          </a:blip>
          <a:stretch>
            <a:fillRect/>
          </a:stretch>
        </a:blipFill>
        <a:effectLst/>
      </p:bgPr>
    </p:bg>
    <p:spTree>
      <p:nvGrpSpPr>
        <p:cNvPr id="1" name=""/>
        <p:cNvGrpSpPr/>
        <p:nvPr/>
      </p:nvGrpSpPr>
      <p:grpSpPr>
        <a:xfrm>
          <a:off x="0" y="0"/>
          <a:ext cx="0" cy="0"/>
          <a:chOff x="0" y="0"/>
          <a:chExt cx="0" cy="0"/>
        </a:xfrm>
      </p:grpSpPr>
      <p:sp>
        <p:nvSpPr>
          <p:cNvPr id="4" name="矩形 3"/>
          <p:cNvSpPr/>
          <p:nvPr>
            <p:custDataLst>
              <p:tags r:id="rId2"/>
            </p:custDataLst>
          </p:nvPr>
        </p:nvSpPr>
        <p:spPr>
          <a:xfrm>
            <a:off x="4477385" y="775970"/>
            <a:ext cx="3473450" cy="288290"/>
          </a:xfrm>
          <a:prstGeom prst="rect">
            <a:avLst/>
          </a:prstGeom>
          <a:solidFill>
            <a:srgbClr val="4874CB"/>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b="1" dirty="0">
              <a:solidFill>
                <a:schemeClr val="bg2"/>
              </a:solidFill>
              <a:latin typeface="+mn-ea"/>
              <a:cs typeface="+mn-ea"/>
              <a:sym typeface="+mn-ea"/>
            </a:endParaRPr>
          </a:p>
          <a:p>
            <a:pPr algn="ctr"/>
            <a:r>
              <a:rPr lang="zh-CN" b="1" dirty="0">
                <a:solidFill>
                  <a:schemeClr val="bg2"/>
                </a:solidFill>
                <a:latin typeface="+mn-ea"/>
                <a:cs typeface="+mn-ea"/>
                <a:sym typeface="+mn-ea"/>
              </a:rPr>
              <a:t>业务总流程</a:t>
            </a:r>
            <a:r>
              <a:rPr lang="zh-CN" altLang="en-US" b="1" dirty="0">
                <a:solidFill>
                  <a:schemeClr val="bg2"/>
                </a:solidFill>
                <a:latin typeface="+mn-ea"/>
                <a:cs typeface="+mn-ea"/>
                <a:sym typeface="+mn-ea"/>
              </a:rPr>
              <a:t>图</a:t>
            </a:r>
            <a:endParaRPr lang="zh-CN" dirty="0">
              <a:solidFill>
                <a:schemeClr val="tx1"/>
              </a:solidFill>
              <a:latin typeface="+mn-ea"/>
              <a:cs typeface="+mn-ea"/>
              <a:sym typeface="+mn-ea"/>
            </a:endParaRPr>
          </a:p>
          <a:p>
            <a:pPr algn="l"/>
            <a:endParaRPr lang="zh-CN" dirty="0">
              <a:solidFill>
                <a:schemeClr val="tx1"/>
              </a:solidFill>
              <a:latin typeface="+mn-ea"/>
              <a:cs typeface="+mn-ea"/>
              <a:sym typeface="+mn-ea"/>
            </a:endParaRPr>
          </a:p>
        </p:txBody>
      </p:sp>
      <p:pic>
        <p:nvPicPr>
          <p:cNvPr id="6" name="图片 5"/>
          <p:cNvPicPr>
            <a:picLocks noChangeAspect="1"/>
          </p:cNvPicPr>
          <p:nvPr/>
        </p:nvPicPr>
        <p:blipFill>
          <a:blip r:embed="rId3"/>
          <a:stretch>
            <a:fillRect/>
          </a:stretch>
        </p:blipFill>
        <p:spPr>
          <a:xfrm>
            <a:off x="975995" y="1126490"/>
            <a:ext cx="10239375" cy="558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986790" y="0"/>
          <a:ext cx="8744585" cy="640080"/>
        </p:xfrm>
        <a:graphic>
          <a:graphicData uri="http://schemas.openxmlformats.org/drawingml/2006/table">
            <a:tbl>
              <a:tblPr firstCol="1" bandCol="1">
                <a:tableStyleId>{5C22544A-7EE6-4342-B048-85BDC9FD1C3A}</a:tableStyleId>
              </a:tblPr>
              <a:tblGrid>
                <a:gridCol w="8744585"/>
              </a:tblGrid>
              <a:tr h="640080">
                <a:tc>
                  <a:txBody>
                    <a:bodyPr/>
                    <a:lstStyle/>
                    <a:p>
                      <a:pPr algn="l">
                        <a:buNone/>
                      </a:pPr>
                      <a:r>
                        <a:rPr lang="zh-CN" altLang="en-US" sz="1800" b="1" dirty="0">
                          <a:solidFill>
                            <a:srgbClr val="000000"/>
                          </a:solidFill>
                        </a:rPr>
                        <a:t>附件</a:t>
                      </a:r>
                      <a:r>
                        <a:rPr lang="en-US" altLang="zh-CN" sz="1800" b="1" dirty="0">
                          <a:solidFill>
                            <a:srgbClr val="000000"/>
                          </a:solidFill>
                        </a:rPr>
                        <a:t>1</a:t>
                      </a:r>
                      <a:r>
                        <a:rPr lang="zh-CN" altLang="en-US" sz="1800" b="1" dirty="0">
                          <a:solidFill>
                            <a:srgbClr val="000000"/>
                          </a:solidFill>
                        </a:rPr>
                        <a:t>：山东石油化工学院招标采购业务归口情况</a:t>
                      </a:r>
                      <a:endParaRPr lang="zh-CN" altLang="en-US" sz="1800" b="1" dirty="0">
                        <a:solidFill>
                          <a:srgbClr val="000000"/>
                        </a:solidFill>
                      </a:endParaRPr>
                    </a:p>
                  </a:txBody>
                  <a:tcPr anchor="ctr">
                    <a:solidFill>
                      <a:schemeClr val="bg1"/>
                    </a:solidFill>
                  </a:tcPr>
                </a:tc>
              </a:tr>
            </a:tbl>
          </a:graphicData>
        </a:graphic>
      </p:graphicFrame>
      <p:graphicFrame>
        <p:nvGraphicFramePr>
          <p:cNvPr id="2" name="表格 1"/>
          <p:cNvGraphicFramePr/>
          <p:nvPr>
            <p:custDataLst>
              <p:tags r:id="rId2"/>
            </p:custDataLst>
          </p:nvPr>
        </p:nvGraphicFramePr>
        <p:xfrm>
          <a:off x="905510" y="471805"/>
          <a:ext cx="10749915" cy="6031865"/>
        </p:xfrm>
        <a:graphic>
          <a:graphicData uri="http://schemas.openxmlformats.org/drawingml/2006/table">
            <a:tbl>
              <a:tblPr/>
              <a:tblGrid>
                <a:gridCol w="760095"/>
                <a:gridCol w="3780790"/>
                <a:gridCol w="6209030"/>
              </a:tblGrid>
              <a:tr h="541020">
                <a:tc>
                  <a:txBody>
                    <a:bodyPr/>
                    <a:lstStyle/>
                    <a:p>
                      <a:pPr algn="ctr">
                        <a:lnSpc>
                          <a:spcPct val="120000"/>
                        </a:lnSpc>
                        <a:buClrTx/>
                        <a:buSzTx/>
                        <a:buFontTx/>
                        <a:buNone/>
                      </a:pPr>
                      <a:r>
                        <a:rPr lang="zh-CN" altLang="en-US" sz="1400" b="1" spc="120" dirty="0">
                          <a:solidFill>
                            <a:schemeClr val="bg1"/>
                          </a:solidFill>
                          <a:latin typeface="+mn-ea"/>
                        </a:rPr>
                        <a:t>序号</a:t>
                      </a:r>
                      <a:endParaRPr lang="zh-CN" altLang="en-US" sz="1400" b="1" spc="120" dirty="0">
                        <a:solidFill>
                          <a:schemeClr val="bg1"/>
                        </a:solidFill>
                        <a:latin typeface="+mn-ea"/>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1" spc="120" dirty="0">
                          <a:solidFill>
                            <a:schemeClr val="bg1"/>
                          </a:solidFill>
                          <a:latin typeface="+mn-ea"/>
                        </a:rPr>
                        <a:t>业务归口管理部门</a:t>
                      </a:r>
                      <a:endParaRPr lang="zh-CN" altLang="en-US" sz="1400" b="1" spc="120" dirty="0">
                        <a:solidFill>
                          <a:schemeClr val="bg1"/>
                        </a:solidFill>
                        <a:latin typeface="+mn-ea"/>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ctr">
                        <a:lnSpc>
                          <a:spcPct val="120000"/>
                        </a:lnSpc>
                        <a:buClrTx/>
                        <a:buSzTx/>
                        <a:buFontTx/>
                        <a:buNone/>
                      </a:pPr>
                      <a:r>
                        <a:rPr lang="zh-CN" altLang="en-US" sz="1400" b="1" spc="120" dirty="0">
                          <a:solidFill>
                            <a:schemeClr val="bg1"/>
                          </a:solidFill>
                          <a:latin typeface="+mn-ea"/>
                        </a:rPr>
                        <a:t>负责的归口管理工作</a:t>
                      </a:r>
                      <a:endParaRPr lang="zh-CN" altLang="en-US" sz="1400" b="1" spc="120" dirty="0">
                        <a:solidFill>
                          <a:schemeClr val="bg1"/>
                        </a:solidFill>
                        <a:latin typeface="+mn-ea"/>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554355">
                <a:tc>
                  <a:txBody>
                    <a:bodyPr/>
                    <a:lstStyle/>
                    <a:p>
                      <a:pPr algn="ctr">
                        <a:lnSpc>
                          <a:spcPct val="120000"/>
                        </a:lnSpc>
                        <a:buClrTx/>
                        <a:buSzTx/>
                        <a:buFontTx/>
                        <a:buNone/>
                      </a:pPr>
                      <a:r>
                        <a:rPr lang="zh-CN" altLang="en-US" sz="1400" b="0" spc="120" dirty="0">
                          <a:solidFill>
                            <a:schemeClr val="tx1"/>
                          </a:solidFill>
                          <a:latin typeface="Arial" panose="020B0604020202020204" pitchFamily="34" charset="0"/>
                          <a:ea typeface="微软雅黑" panose="020B0503020204020204" charset="-122"/>
                        </a:rPr>
                        <a:t>1</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c>
                  <a:txBody>
                    <a:bodyPr/>
                    <a:lstStyle/>
                    <a:p>
                      <a:pPr algn="ctr">
                        <a:lnSpc>
                          <a:spcPct val="120000"/>
                        </a:lnSpc>
                        <a:buClrTx/>
                        <a:buSzTx/>
                        <a:buFontTx/>
                        <a:buNone/>
                      </a:pPr>
                      <a:r>
                        <a:rPr lang="zh-CN" altLang="en-US" sz="1400" b="0" spc="120" dirty="0">
                          <a:solidFill>
                            <a:schemeClr val="tx1"/>
                          </a:solidFill>
                          <a:latin typeface="Arial" panose="020B0604020202020204" pitchFamily="34" charset="0"/>
                          <a:ea typeface="微软雅黑" panose="020B0503020204020204" charset="-122"/>
                        </a:rPr>
                        <a:t>党政办公室（院长办公室、校友工作办公室）</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c>
                  <a:txBody>
                    <a:bodyPr/>
                    <a:lstStyle/>
                    <a:p>
                      <a:pPr algn="l">
                        <a:lnSpc>
                          <a:spcPct val="120000"/>
                        </a:lnSpc>
                        <a:buClrTx/>
                        <a:buSzTx/>
                        <a:buFontTx/>
                        <a:buNone/>
                      </a:pPr>
                      <a:r>
                        <a:rPr lang="en-US" altLang="zh-CN" sz="1400" b="0" spc="120" dirty="0">
                          <a:solidFill>
                            <a:schemeClr val="tx1"/>
                          </a:solidFill>
                          <a:latin typeface="Arial" panose="020B0604020202020204" pitchFamily="34" charset="0"/>
                          <a:ea typeface="微软雅黑" panose="020B0503020204020204" charset="-122"/>
                        </a:rPr>
                        <a:t>    </a:t>
                      </a:r>
                      <a:r>
                        <a:rPr lang="zh-CN" altLang="en-US" sz="1400" b="0" spc="120" dirty="0">
                          <a:solidFill>
                            <a:schemeClr val="tx1"/>
                          </a:solidFill>
                          <a:latin typeface="Arial" panose="020B0604020202020204" pitchFamily="34" charset="0"/>
                          <a:ea typeface="微软雅黑" panose="020B0503020204020204" charset="-122"/>
                        </a:rPr>
                        <a:t>负责集采目录内（公用车辆租赁及其维修保养、保险、加油，印刷服务、</a:t>
                      </a:r>
                      <a:r>
                        <a:rPr lang="zh-CN" altLang="en-US" sz="1400" spc="120" dirty="0">
                          <a:latin typeface="Arial" panose="020B0604020202020204" pitchFamily="34" charset="0"/>
                          <a:ea typeface="微软雅黑" panose="020B0503020204020204" charset="-122"/>
                          <a:sym typeface="+mn-ea"/>
                        </a:rPr>
                        <a:t>复印纸</a:t>
                      </a:r>
                      <a:r>
                        <a:rPr lang="zh-CN" altLang="en-US" sz="1400" b="0" spc="120" dirty="0">
                          <a:solidFill>
                            <a:schemeClr val="tx1"/>
                          </a:solidFill>
                          <a:latin typeface="Arial" panose="020B0604020202020204" pitchFamily="34" charset="0"/>
                          <a:ea typeface="微软雅黑" panose="020B0503020204020204" charset="-122"/>
                        </a:rPr>
                        <a:t>）、全校大型会议、活动、庆典等服务项目。</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r>
              <a:tr h="552450">
                <a:tc>
                  <a:txBody>
                    <a:bodyPr/>
                    <a:lstStyle/>
                    <a:p>
                      <a:pPr algn="ctr">
                        <a:lnSpc>
                          <a:spcPct val="120000"/>
                        </a:lnSpc>
                        <a:buClrTx/>
                        <a:buSzTx/>
                        <a:buFontTx/>
                        <a:buNone/>
                      </a:pPr>
                      <a:r>
                        <a:rPr lang="zh-CN" altLang="en-US" sz="1400" b="0" spc="120" dirty="0">
                          <a:solidFill>
                            <a:schemeClr val="tx1"/>
                          </a:solidFill>
                          <a:latin typeface="Arial" panose="020B0604020202020204" pitchFamily="34" charset="0"/>
                          <a:ea typeface="微软雅黑" panose="020B0503020204020204" charset="-122"/>
                        </a:rPr>
                        <a:t>2</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c>
                  <a:txBody>
                    <a:bodyPr/>
                    <a:lstStyle/>
                    <a:p>
                      <a:pPr algn="ctr">
                        <a:lnSpc>
                          <a:spcPct val="120000"/>
                        </a:lnSpc>
                        <a:buClrTx/>
                        <a:buSzTx/>
                        <a:buFontTx/>
                        <a:buNone/>
                      </a:pPr>
                      <a:r>
                        <a:rPr lang="zh-CN" altLang="en-US" sz="1400" b="0" spc="120" dirty="0">
                          <a:solidFill>
                            <a:schemeClr val="tx1"/>
                          </a:solidFill>
                          <a:latin typeface="Arial" panose="020B0604020202020204" pitchFamily="34" charset="0"/>
                          <a:ea typeface="微软雅黑" panose="020B0503020204020204" charset="-122"/>
                        </a:rPr>
                        <a:t>基建管理中心</a:t>
                      </a:r>
                      <a:r>
                        <a:rPr lang="en-US" altLang="zh-CN" sz="1400" b="0" spc="120" dirty="0">
                          <a:solidFill>
                            <a:schemeClr val="tx1"/>
                          </a:solidFill>
                          <a:latin typeface="Arial" panose="020B0604020202020204" pitchFamily="34" charset="0"/>
                          <a:ea typeface="微软雅黑" panose="020B0503020204020204" charset="-122"/>
                        </a:rPr>
                        <a:t>  </a:t>
                      </a:r>
                      <a:endParaRPr lang="en-US" altLang="zh-CN"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c>
                  <a:txBody>
                    <a:bodyPr/>
                    <a:lstStyle/>
                    <a:p>
                      <a:pPr algn="l">
                        <a:lnSpc>
                          <a:spcPct val="120000"/>
                        </a:lnSpc>
                        <a:buClrTx/>
                        <a:buSzTx/>
                        <a:buFontTx/>
                        <a:buNone/>
                      </a:pPr>
                      <a:r>
                        <a:rPr lang="en-US" altLang="zh-CN" sz="1400" b="0" spc="120" dirty="0">
                          <a:solidFill>
                            <a:schemeClr val="tx1"/>
                          </a:solidFill>
                          <a:latin typeface="Arial" panose="020B0604020202020204" pitchFamily="34" charset="0"/>
                          <a:ea typeface="微软雅黑" panose="020B0503020204020204" charset="-122"/>
                        </a:rPr>
                        <a:t>    </a:t>
                      </a:r>
                      <a:r>
                        <a:rPr lang="zh-CN" altLang="en-US" sz="1400" b="0" spc="120" dirty="0">
                          <a:solidFill>
                            <a:schemeClr val="tx1"/>
                          </a:solidFill>
                          <a:latin typeface="Arial" panose="020B0604020202020204" pitchFamily="34" charset="0"/>
                          <a:ea typeface="微软雅黑" panose="020B0503020204020204" charset="-122"/>
                        </a:rPr>
                        <a:t>负责全校公共设施设备的维修维护，全校装修、拆除、修缮等工程及相关服务，全校建筑物、构筑物的新建、改建、扩建等工程及相关服务。</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r>
              <a:tr h="553720">
                <a:tc>
                  <a:txBody>
                    <a:bodyPr/>
                    <a:lstStyle/>
                    <a:p>
                      <a:pPr algn="ctr">
                        <a:lnSpc>
                          <a:spcPct val="120000"/>
                        </a:lnSpc>
                        <a:buClrTx/>
                        <a:buSzTx/>
                        <a:buFontTx/>
                        <a:buNone/>
                      </a:pPr>
                      <a:r>
                        <a:rPr lang="zh-CN" altLang="en-US" sz="1400" b="0" spc="120" dirty="0">
                          <a:solidFill>
                            <a:schemeClr val="tx1"/>
                          </a:solidFill>
                          <a:latin typeface="Arial" panose="020B0604020202020204" pitchFamily="34" charset="0"/>
                          <a:ea typeface="微软雅黑" panose="020B0503020204020204" charset="-122"/>
                        </a:rPr>
                        <a:t>3</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c>
                  <a:txBody>
                    <a:bodyPr/>
                    <a:lstStyle/>
                    <a:p>
                      <a:pPr algn="ctr">
                        <a:lnSpc>
                          <a:spcPct val="120000"/>
                        </a:lnSpc>
                        <a:buClrTx/>
                        <a:buSzTx/>
                        <a:buFontTx/>
                        <a:buNone/>
                      </a:pPr>
                      <a:r>
                        <a:rPr lang="zh-CN" altLang="en-US" sz="1400" b="0" spc="120" dirty="0">
                          <a:solidFill>
                            <a:schemeClr val="tx1"/>
                          </a:solidFill>
                          <a:latin typeface="Arial" panose="020B0604020202020204" pitchFamily="34" charset="0"/>
                          <a:ea typeface="微软雅黑" panose="020B0503020204020204" charset="-122"/>
                        </a:rPr>
                        <a:t>安全保卫中心</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c>
                  <a:txBody>
                    <a:bodyPr/>
                    <a:lstStyle/>
                    <a:p>
                      <a:pPr algn="l">
                        <a:lnSpc>
                          <a:spcPct val="120000"/>
                        </a:lnSpc>
                        <a:buClrTx/>
                        <a:buSzTx/>
                        <a:buFontTx/>
                        <a:buNone/>
                      </a:pPr>
                      <a:r>
                        <a:rPr lang="en-US" altLang="zh-CN" sz="1400" b="0" spc="120" dirty="0">
                          <a:solidFill>
                            <a:schemeClr val="tx1"/>
                          </a:solidFill>
                          <a:latin typeface="Arial" panose="020B0604020202020204" pitchFamily="34" charset="0"/>
                          <a:ea typeface="微软雅黑" panose="020B0503020204020204" charset="-122"/>
                        </a:rPr>
                        <a:t>    </a:t>
                      </a:r>
                      <a:r>
                        <a:rPr lang="zh-CN" altLang="en-US" sz="1400" b="0" spc="120" dirty="0">
                          <a:solidFill>
                            <a:schemeClr val="tx1"/>
                          </a:solidFill>
                          <a:latin typeface="Arial" panose="020B0604020202020204" pitchFamily="34" charset="0"/>
                          <a:ea typeface="微软雅黑" panose="020B0503020204020204" charset="-122"/>
                        </a:rPr>
                        <a:t>负责集采目录内（保安服务）、全校消防、监控系统、校园交通安全管理等项目。</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r>
              <a:tr h="552450">
                <a:tc>
                  <a:txBody>
                    <a:bodyPr/>
                    <a:lstStyle/>
                    <a:p>
                      <a:pPr algn="ctr">
                        <a:lnSpc>
                          <a:spcPct val="120000"/>
                        </a:lnSpc>
                        <a:buClrTx/>
                        <a:buSzTx/>
                        <a:buFontTx/>
                        <a:buNone/>
                      </a:pPr>
                      <a:r>
                        <a:rPr lang="zh-CN" altLang="en-US" sz="1400" b="0" spc="120" dirty="0">
                          <a:solidFill>
                            <a:schemeClr val="tx1"/>
                          </a:solidFill>
                          <a:latin typeface="Arial" panose="020B0604020202020204" pitchFamily="34" charset="0"/>
                          <a:ea typeface="微软雅黑" panose="020B0503020204020204" charset="-122"/>
                        </a:rPr>
                        <a:t>4</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c>
                  <a:txBody>
                    <a:bodyPr/>
                    <a:lstStyle/>
                    <a:p>
                      <a:pPr algn="ctr">
                        <a:lnSpc>
                          <a:spcPct val="120000"/>
                        </a:lnSpc>
                        <a:buClrTx/>
                        <a:buSzTx/>
                        <a:buFontTx/>
                        <a:buNone/>
                      </a:pPr>
                      <a:r>
                        <a:rPr lang="zh-CN" altLang="en-US" sz="1400" b="0" spc="120" dirty="0">
                          <a:solidFill>
                            <a:schemeClr val="tx1"/>
                          </a:solidFill>
                          <a:latin typeface="Arial" panose="020B0604020202020204" pitchFamily="34" charset="0"/>
                          <a:ea typeface="微软雅黑" panose="020B0503020204020204" charset="-122"/>
                        </a:rPr>
                        <a:t>后勤服务中心</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c>
                  <a:txBody>
                    <a:bodyPr/>
                    <a:lstStyle/>
                    <a:p>
                      <a:pPr algn="l">
                        <a:lnSpc>
                          <a:spcPct val="120000"/>
                        </a:lnSpc>
                        <a:buClrTx/>
                        <a:buSzTx/>
                        <a:buFontTx/>
                        <a:buNone/>
                      </a:pPr>
                      <a:r>
                        <a:rPr lang="en-US" altLang="zh-CN" sz="1400" b="0" spc="120" dirty="0">
                          <a:solidFill>
                            <a:schemeClr val="tx1"/>
                          </a:solidFill>
                          <a:latin typeface="Arial" panose="020B0604020202020204" pitchFamily="34" charset="0"/>
                          <a:ea typeface="微软雅黑" panose="020B0503020204020204" charset="-122"/>
                        </a:rPr>
                        <a:t>    </a:t>
                      </a:r>
                      <a:r>
                        <a:rPr lang="zh-CN" altLang="en-US" sz="1400" b="0" spc="120" dirty="0">
                          <a:solidFill>
                            <a:schemeClr val="tx1"/>
                          </a:solidFill>
                          <a:latin typeface="Arial" panose="020B0604020202020204" pitchFamily="34" charset="0"/>
                          <a:ea typeface="微软雅黑" panose="020B0503020204020204" charset="-122"/>
                        </a:rPr>
                        <a:t>负责集采目录内（物业管理服务（除公寓物业管理服务外））、食堂大宗物资、场馆管理、卫生防疫、后勤保障物资及服务项目。</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r>
              <a:tr h="553085">
                <a:tc>
                  <a:txBody>
                    <a:bodyPr/>
                    <a:lstStyle/>
                    <a:p>
                      <a:pPr algn="ctr">
                        <a:lnSpc>
                          <a:spcPct val="120000"/>
                        </a:lnSpc>
                        <a:buClrTx/>
                        <a:buSzTx/>
                        <a:buFontTx/>
                        <a:buNone/>
                      </a:pPr>
                      <a:r>
                        <a:rPr lang="zh-CN" altLang="en-US" sz="1400" b="0" spc="120" dirty="0">
                          <a:solidFill>
                            <a:schemeClr val="tx1"/>
                          </a:solidFill>
                          <a:latin typeface="Arial" panose="020B0604020202020204" pitchFamily="34" charset="0"/>
                          <a:ea typeface="微软雅黑" panose="020B0503020204020204" charset="-122"/>
                        </a:rPr>
                        <a:t>5</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c>
                  <a:txBody>
                    <a:bodyPr/>
                    <a:lstStyle/>
                    <a:p>
                      <a:pPr algn="ctr">
                        <a:lnSpc>
                          <a:spcPct val="120000"/>
                        </a:lnSpc>
                        <a:buClrTx/>
                        <a:buSzTx/>
                        <a:buFontTx/>
                        <a:buNone/>
                      </a:pPr>
                      <a:r>
                        <a:rPr lang="zh-CN" altLang="en-US" sz="1400" b="0" spc="120" dirty="0">
                          <a:solidFill>
                            <a:schemeClr val="tx1"/>
                          </a:solidFill>
                          <a:latin typeface="Arial" panose="020B0604020202020204" pitchFamily="34" charset="0"/>
                          <a:ea typeface="微软雅黑" panose="020B0503020204020204" charset="-122"/>
                        </a:rPr>
                        <a:t>国有资产与实验室管理处（网络信息管理中心）</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c>
                  <a:txBody>
                    <a:bodyPr/>
                    <a:lstStyle/>
                    <a:p>
                      <a:pPr algn="l">
                        <a:lnSpc>
                          <a:spcPct val="120000"/>
                        </a:lnSpc>
                        <a:buClrTx/>
                        <a:buSzTx/>
                        <a:buFontTx/>
                        <a:buNone/>
                      </a:pPr>
                      <a:r>
                        <a:rPr lang="en-US" altLang="zh-CN" sz="1400" b="0" spc="120" dirty="0">
                          <a:solidFill>
                            <a:schemeClr val="tx1"/>
                          </a:solidFill>
                          <a:latin typeface="Arial" panose="020B0604020202020204" pitchFamily="34" charset="0"/>
                          <a:ea typeface="微软雅黑" panose="020B0503020204020204" charset="-122"/>
                        </a:rPr>
                        <a:t>    </a:t>
                      </a:r>
                      <a:r>
                        <a:rPr lang="zh-CN" altLang="en-US" sz="1400" b="0" spc="120" dirty="0">
                          <a:solidFill>
                            <a:schemeClr val="tx1"/>
                          </a:solidFill>
                          <a:latin typeface="Arial" panose="020B0604020202020204" pitchFamily="34" charset="0"/>
                          <a:ea typeface="微软雅黑" panose="020B0503020204020204" charset="-122"/>
                        </a:rPr>
                        <a:t>负责集采目录内（家具、车辆、信息化设备、办公设备、机械设备、电气设备）、实验室设备等项目；负责全校网络接入、软件、信息网络设施等项目。</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r>
              <a:tr h="553720">
                <a:tc>
                  <a:txBody>
                    <a:bodyPr/>
                    <a:lstStyle/>
                    <a:p>
                      <a:pPr algn="ctr">
                        <a:lnSpc>
                          <a:spcPct val="120000"/>
                        </a:lnSpc>
                        <a:buClrTx/>
                        <a:buSzTx/>
                        <a:buFontTx/>
                        <a:buNone/>
                      </a:pPr>
                      <a:r>
                        <a:rPr lang="zh-CN" altLang="en-US" sz="1400" b="0" spc="120" dirty="0">
                          <a:solidFill>
                            <a:schemeClr val="tx1"/>
                          </a:solidFill>
                          <a:latin typeface="Arial" panose="020B0604020202020204" pitchFamily="34" charset="0"/>
                          <a:ea typeface="微软雅黑" panose="020B0503020204020204" charset="-122"/>
                        </a:rPr>
                        <a:t>6</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c>
                  <a:txBody>
                    <a:bodyPr/>
                    <a:lstStyle/>
                    <a:p>
                      <a:pPr algn="ctr">
                        <a:lnSpc>
                          <a:spcPct val="120000"/>
                        </a:lnSpc>
                        <a:buClrTx/>
                        <a:buSzTx/>
                        <a:buFontTx/>
                        <a:buNone/>
                      </a:pPr>
                      <a:r>
                        <a:rPr lang="zh-CN" altLang="en-US" sz="1400" b="0" spc="120" dirty="0">
                          <a:solidFill>
                            <a:schemeClr val="tx1"/>
                          </a:solidFill>
                          <a:latin typeface="Arial" panose="020B0604020202020204" pitchFamily="34" charset="0"/>
                          <a:ea typeface="微软雅黑" panose="020B0503020204020204" charset="-122"/>
                        </a:rPr>
                        <a:t>图书馆</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c>
                  <a:txBody>
                    <a:bodyPr/>
                    <a:lstStyle/>
                    <a:p>
                      <a:pPr algn="l">
                        <a:lnSpc>
                          <a:spcPct val="120000"/>
                        </a:lnSpc>
                        <a:buClrTx/>
                        <a:buSzTx/>
                        <a:buFontTx/>
                        <a:buNone/>
                      </a:pPr>
                      <a:r>
                        <a:rPr lang="en-US" altLang="zh-CN" sz="1400" b="0" spc="120" dirty="0">
                          <a:solidFill>
                            <a:schemeClr val="tx1"/>
                          </a:solidFill>
                          <a:latin typeface="Arial" panose="020B0604020202020204" pitchFamily="34" charset="0"/>
                          <a:ea typeface="微软雅黑" panose="020B0503020204020204" charset="-122"/>
                        </a:rPr>
                        <a:t>    </a:t>
                      </a:r>
                      <a:r>
                        <a:rPr lang="zh-CN" altLang="en-US" sz="1400" b="0" spc="120" dirty="0">
                          <a:solidFill>
                            <a:schemeClr val="tx1"/>
                          </a:solidFill>
                          <a:latin typeface="Arial" panose="020B0604020202020204" pitchFamily="34" charset="0"/>
                          <a:ea typeface="微软雅黑" panose="020B0503020204020204" charset="-122"/>
                        </a:rPr>
                        <a:t>负责全校图书、期刊、电子资源以及图书馆专用设备。</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r>
              <a:tr h="552450">
                <a:tc>
                  <a:txBody>
                    <a:bodyPr/>
                    <a:lstStyle/>
                    <a:p>
                      <a:pPr algn="ctr">
                        <a:lnSpc>
                          <a:spcPct val="120000"/>
                        </a:lnSpc>
                        <a:buClrTx/>
                        <a:buSzTx/>
                        <a:buFontTx/>
                        <a:buNone/>
                      </a:pPr>
                      <a:r>
                        <a:rPr lang="zh-CN" altLang="en-US" sz="1400" b="0" spc="120" dirty="0">
                          <a:solidFill>
                            <a:schemeClr val="tx1"/>
                          </a:solidFill>
                          <a:latin typeface="Arial" panose="020B0604020202020204" pitchFamily="34" charset="0"/>
                          <a:ea typeface="微软雅黑" panose="020B0503020204020204" charset="-122"/>
                        </a:rPr>
                        <a:t>7</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c>
                  <a:txBody>
                    <a:bodyPr/>
                    <a:lstStyle/>
                    <a:p>
                      <a:pPr algn="ctr">
                        <a:lnSpc>
                          <a:spcPct val="120000"/>
                        </a:lnSpc>
                        <a:buClrTx/>
                        <a:buSzTx/>
                        <a:buFontTx/>
                        <a:buNone/>
                      </a:pPr>
                      <a:r>
                        <a:rPr lang="zh-CN" altLang="en-US" sz="1400" b="0" spc="120" dirty="0">
                          <a:solidFill>
                            <a:schemeClr val="tx1"/>
                          </a:solidFill>
                          <a:latin typeface="Arial" panose="020B0604020202020204" pitchFamily="34" charset="0"/>
                          <a:ea typeface="微软雅黑" panose="020B0503020204020204" charset="-122"/>
                        </a:rPr>
                        <a:t>科学技术处（规划与学科建设处、合作发展处）</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c>
                  <a:txBody>
                    <a:bodyPr/>
                    <a:lstStyle/>
                    <a:p>
                      <a:pPr algn="l">
                        <a:lnSpc>
                          <a:spcPct val="120000"/>
                        </a:lnSpc>
                        <a:buClrTx/>
                        <a:buSzTx/>
                        <a:buFontTx/>
                        <a:buNone/>
                      </a:pPr>
                      <a:r>
                        <a:rPr lang="en-US" altLang="zh-CN" sz="1400" b="0" spc="120" dirty="0">
                          <a:solidFill>
                            <a:schemeClr val="tx1"/>
                          </a:solidFill>
                          <a:latin typeface="Arial" panose="020B0604020202020204" pitchFamily="34" charset="0"/>
                          <a:ea typeface="微软雅黑" panose="020B0503020204020204" charset="-122"/>
                        </a:rPr>
                        <a:t>    </a:t>
                      </a:r>
                      <a:r>
                        <a:rPr lang="zh-CN" altLang="en-US" sz="1400" b="0" spc="120" dirty="0">
                          <a:solidFill>
                            <a:schemeClr val="tx1"/>
                          </a:solidFill>
                          <a:latin typeface="Arial" panose="020B0604020202020204" pitchFamily="34" charset="0"/>
                          <a:ea typeface="微软雅黑" panose="020B0503020204020204" charset="-122"/>
                        </a:rPr>
                        <a:t>负责学校科研项目。</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r>
              <a:tr h="553720">
                <a:tc>
                  <a:txBody>
                    <a:bodyPr/>
                    <a:lstStyle/>
                    <a:p>
                      <a:pPr algn="ctr">
                        <a:lnSpc>
                          <a:spcPct val="120000"/>
                        </a:lnSpc>
                        <a:buClrTx/>
                        <a:buSzTx/>
                        <a:buFontTx/>
                        <a:buNone/>
                      </a:pPr>
                      <a:r>
                        <a:rPr lang="zh-CN" altLang="en-US" sz="1400" b="0" spc="120" dirty="0">
                          <a:solidFill>
                            <a:schemeClr val="tx1"/>
                          </a:solidFill>
                          <a:latin typeface="Arial" panose="020B0604020202020204" pitchFamily="34" charset="0"/>
                          <a:ea typeface="微软雅黑" panose="020B0503020204020204" charset="-122"/>
                        </a:rPr>
                        <a:t>8</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c>
                  <a:txBody>
                    <a:bodyPr/>
                    <a:lstStyle/>
                    <a:p>
                      <a:pPr algn="ctr">
                        <a:lnSpc>
                          <a:spcPct val="120000"/>
                        </a:lnSpc>
                        <a:buClrTx/>
                        <a:buSzTx/>
                        <a:buFontTx/>
                        <a:buNone/>
                      </a:pPr>
                      <a:r>
                        <a:rPr lang="zh-CN" altLang="en-US" sz="1400" b="0" spc="120" dirty="0">
                          <a:solidFill>
                            <a:schemeClr val="tx1"/>
                          </a:solidFill>
                          <a:latin typeface="Arial" panose="020B0604020202020204" pitchFamily="34" charset="0"/>
                          <a:ea typeface="微软雅黑" panose="020B0503020204020204" charset="-122"/>
                        </a:rPr>
                        <a:t>学生工作处（武装部、创新创业指导中心）、团委</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c>
                  <a:txBody>
                    <a:bodyPr/>
                    <a:lstStyle/>
                    <a:p>
                      <a:pPr algn="l">
                        <a:lnSpc>
                          <a:spcPct val="120000"/>
                        </a:lnSpc>
                        <a:buClrTx/>
                        <a:buSzTx/>
                        <a:buFontTx/>
                        <a:buNone/>
                      </a:pPr>
                      <a:r>
                        <a:rPr lang="en-US" altLang="zh-CN" sz="1400" b="0" spc="120" dirty="0">
                          <a:solidFill>
                            <a:schemeClr val="tx1"/>
                          </a:solidFill>
                          <a:latin typeface="Arial" panose="020B0604020202020204" pitchFamily="34" charset="0"/>
                          <a:ea typeface="微软雅黑" panose="020B0503020204020204" charset="-122"/>
                        </a:rPr>
                        <a:t>    </a:t>
                      </a:r>
                      <a:r>
                        <a:rPr lang="zh-CN" altLang="en-US" sz="1400" b="0" spc="120" dirty="0">
                          <a:solidFill>
                            <a:schemeClr val="tx1"/>
                          </a:solidFill>
                          <a:latin typeface="Arial" panose="020B0604020202020204" pitchFamily="34" charset="0"/>
                          <a:ea typeface="微软雅黑" panose="020B0503020204020204" charset="-122"/>
                        </a:rPr>
                        <a:t>公寓物业管理服务项目。</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r>
              <a:tr h="553085">
                <a:tc>
                  <a:txBody>
                    <a:bodyPr/>
                    <a:lstStyle/>
                    <a:p>
                      <a:pPr algn="ctr">
                        <a:lnSpc>
                          <a:spcPct val="120000"/>
                        </a:lnSpc>
                        <a:buClrTx/>
                        <a:buSzTx/>
                        <a:buFontTx/>
                        <a:buNone/>
                      </a:pPr>
                      <a:r>
                        <a:rPr lang="zh-CN" altLang="en-US" sz="1400" b="0" spc="120" dirty="0">
                          <a:solidFill>
                            <a:schemeClr val="tx1"/>
                          </a:solidFill>
                          <a:latin typeface="Arial" panose="020B0604020202020204" pitchFamily="34" charset="0"/>
                          <a:ea typeface="微软雅黑" panose="020B0503020204020204" charset="-122"/>
                        </a:rPr>
                        <a:t>9</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c>
                  <a:txBody>
                    <a:bodyPr/>
                    <a:lstStyle/>
                    <a:p>
                      <a:pPr algn="ctr">
                        <a:lnSpc>
                          <a:spcPct val="120000"/>
                        </a:lnSpc>
                        <a:buClrTx/>
                        <a:buSzTx/>
                        <a:buFontTx/>
                        <a:buNone/>
                      </a:pPr>
                      <a:r>
                        <a:rPr lang="zh-CN" altLang="en-US" sz="1400" b="0" spc="120" dirty="0">
                          <a:solidFill>
                            <a:schemeClr val="tx1"/>
                          </a:solidFill>
                          <a:latin typeface="Arial" panose="020B0604020202020204" pitchFamily="34" charset="0"/>
                          <a:ea typeface="微软雅黑" panose="020B0503020204020204" charset="-122"/>
                        </a:rPr>
                        <a:t>人力资源处（教师发展中心）</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c>
                  <a:txBody>
                    <a:bodyPr/>
                    <a:lstStyle/>
                    <a:p>
                      <a:pPr algn="l">
                        <a:lnSpc>
                          <a:spcPct val="120000"/>
                        </a:lnSpc>
                        <a:buClrTx/>
                        <a:buSzTx/>
                        <a:buFontTx/>
                        <a:buNone/>
                      </a:pPr>
                      <a:r>
                        <a:rPr lang="en-US" altLang="zh-CN" sz="1400" b="0" spc="120" dirty="0">
                          <a:solidFill>
                            <a:schemeClr val="tx1"/>
                          </a:solidFill>
                          <a:latin typeface="Arial" panose="020B0604020202020204" pitchFamily="34" charset="0"/>
                          <a:ea typeface="微软雅黑" panose="020B0503020204020204" charset="-122"/>
                        </a:rPr>
                        <a:t>    </a:t>
                      </a:r>
                      <a:r>
                        <a:rPr lang="zh-CN" altLang="en-US" sz="1400" b="0" spc="120" dirty="0">
                          <a:solidFill>
                            <a:schemeClr val="tx1"/>
                          </a:solidFill>
                          <a:latin typeface="Arial" panose="020B0604020202020204" pitchFamily="34" charset="0"/>
                          <a:ea typeface="微软雅黑" panose="020B0503020204020204" charset="-122"/>
                        </a:rPr>
                        <a:t>人才启动经费项目。</a:t>
                      </a:r>
                      <a:endParaRPr lang="zh-CN" altLang="en-US" sz="1400" b="0" spc="120" dirty="0">
                        <a:solidFill>
                          <a:schemeClr val="tx1"/>
                        </a:solidFill>
                        <a:latin typeface="Arial" panose="020B0604020202020204" pitchFamily="34" charset="0"/>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2">
                        <a:lumMod val="10000"/>
                        <a:lumOff val="90000"/>
                      </a:schemeClr>
                    </a:solidFill>
                  </a:tcPr>
                </a:tc>
              </a:tr>
            </a:tbl>
          </a:graphicData>
        </a:graphic>
      </p:graphicFrame>
      <p:sp>
        <p:nvSpPr>
          <p:cNvPr id="4" name="文本框 3"/>
          <p:cNvSpPr txBox="1"/>
          <p:nvPr/>
        </p:nvSpPr>
        <p:spPr>
          <a:xfrm>
            <a:off x="664845" y="6206490"/>
            <a:ext cx="10862310" cy="706755"/>
          </a:xfrm>
          <a:prstGeom prst="rect">
            <a:avLst/>
          </a:prstGeom>
          <a:noFill/>
        </p:spPr>
        <p:txBody>
          <a:bodyPr wrap="square" rtlCol="0" anchor="t">
            <a:spAutoFit/>
          </a:bodyPr>
          <a:p>
            <a:pPr marL="0" algn="l" defTabSz="914400" rtl="0" eaLnBrk="1" latinLnBrk="0" hangingPunct="1">
              <a:buNone/>
            </a:pPr>
            <a:r>
              <a:rPr lang="en-US" altLang="zh-CN" sz="2000" b="1" dirty="0">
                <a:solidFill>
                  <a:srgbClr val="FF0000"/>
                </a:solidFill>
                <a:sym typeface="+mn-ea"/>
              </a:rPr>
              <a:t>         </a:t>
            </a:r>
            <a:r>
              <a:rPr lang="zh-CN" altLang="en-US" sz="2000" b="1" dirty="0">
                <a:solidFill>
                  <a:srgbClr val="FF0000"/>
                </a:solidFill>
                <a:sym typeface="+mn-ea"/>
              </a:rPr>
              <a:t>注：以上招标采购业务归口范围之外的项目，由经费隶属管理的单位负责，或者由学校指定归口管理部门。归口范围有调整的，按学校相关文件规定执行。</a:t>
            </a:r>
            <a:endParaRPr lang="zh-CN" altLang="en-US" sz="2000" b="1" dirty="0">
              <a:solidFill>
                <a:srgbClr val="FF0000"/>
              </a:solidFill>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38000"/>
          </a:blip>
          <a:stretch>
            <a:fillRect/>
          </a:stretch>
        </a:blipFill>
        <a:effectLst/>
      </p:bgPr>
    </p:bg>
    <p:spTree>
      <p:nvGrpSpPr>
        <p:cNvPr id="1" name=""/>
        <p:cNvGrpSpPr/>
        <p:nvPr/>
      </p:nvGrpSpPr>
      <p:grpSpPr>
        <a:xfrm>
          <a:off x="0" y="0"/>
          <a:ext cx="0" cy="0"/>
          <a:chOff x="0" y="0"/>
          <a:chExt cx="0" cy="0"/>
        </a:xfrm>
      </p:grpSpPr>
      <p:sp>
        <p:nvSpPr>
          <p:cNvPr id="18" name="圆角矩形 5"/>
          <p:cNvSpPr/>
          <p:nvPr>
            <p:custDataLst>
              <p:tags r:id="rId2"/>
            </p:custDataLst>
          </p:nvPr>
        </p:nvSpPr>
        <p:spPr>
          <a:xfrm>
            <a:off x="633730" y="1104265"/>
            <a:ext cx="5473065" cy="5197475"/>
          </a:xfrm>
          <a:prstGeom prst="roundRect">
            <a:avLst/>
          </a:prstGeom>
          <a:solidFill>
            <a:schemeClr val="bg1"/>
          </a:solidFill>
          <a:ln>
            <a:solidFill>
              <a:srgbClr val="4874C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nSpc>
                <a:spcPct val="150000"/>
              </a:lnSpc>
              <a:buNone/>
            </a:pPr>
            <a:r>
              <a:rPr lang="en-US" altLang="zh-CN" sz="1600" dirty="0">
                <a:solidFill>
                  <a:schemeClr val="tx1"/>
                </a:solidFill>
                <a:latin typeface="微软雅黑" panose="020B0503020204020204" charset="-122"/>
                <a:ea typeface="微软雅黑" panose="020B0503020204020204" charset="-122"/>
                <a:cs typeface="Arial" panose="020B0604020202020204" pitchFamily="34" charset="0"/>
                <a:sym typeface="+mn-ea"/>
              </a:rPr>
              <a:t>     </a:t>
            </a:r>
            <a:r>
              <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mn-ea"/>
              </a:rPr>
              <a:t>为方便大家随时接收招标采购管理消息提醒并处理相关业务，请</a:t>
            </a:r>
            <a:r>
              <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mn-ea"/>
              </a:rPr>
              <a:t>及时安装企业微信手机端；</a:t>
            </a:r>
            <a:endPar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mn-ea"/>
            </a:endParaRPr>
          </a:p>
          <a:p>
            <a:pPr indent="0">
              <a:lnSpc>
                <a:spcPct val="150000"/>
              </a:lnSpc>
              <a:buNone/>
            </a:pPr>
            <a:r>
              <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mn-ea"/>
              </a:rPr>
              <a:t>企业微信认证指南：“https://mp.weixin.qq.com/s?__biz=Mzg2Mzg2NjM0OQ==&amp;mid=2247589125&amp;idx=2&amp;sn=4d07abce03d1274a3d43645eea21a4be&amp;chksm=ce71c187f90648918fdb9eef4b062c4ab96fd61239c19892a541d82621a7b3cc39575095f72a&amp;scene=21#wechat_redirect”</a:t>
            </a:r>
            <a:endPar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mn-ea"/>
            </a:endParaRPr>
          </a:p>
          <a:p>
            <a:pPr indent="0">
              <a:lnSpc>
                <a:spcPct val="150000"/>
              </a:lnSpc>
              <a:buNone/>
            </a:pPr>
            <a:endPar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mn-ea"/>
            </a:endParaRPr>
          </a:p>
        </p:txBody>
      </p:sp>
      <p:graphicFrame>
        <p:nvGraphicFramePr>
          <p:cNvPr id="3" name="表格 2"/>
          <p:cNvGraphicFramePr/>
          <p:nvPr>
            <p:custDataLst>
              <p:tags r:id="rId3"/>
            </p:custDataLst>
          </p:nvPr>
        </p:nvGraphicFramePr>
        <p:xfrm>
          <a:off x="1445895" y="1174115"/>
          <a:ext cx="3816350" cy="640080"/>
        </p:xfrm>
        <a:graphic>
          <a:graphicData uri="http://schemas.openxmlformats.org/drawingml/2006/table">
            <a:tbl>
              <a:tblPr firstCol="1" bandCol="1">
                <a:tableStyleId>{5C22544A-7EE6-4342-B048-85BDC9FD1C3A}</a:tableStyleId>
              </a:tblPr>
              <a:tblGrid>
                <a:gridCol w="3816350"/>
              </a:tblGrid>
              <a:tr h="640080">
                <a:tc>
                  <a:txBody>
                    <a:bodyPr/>
                    <a:p>
                      <a:pPr algn="ctr">
                        <a:buNone/>
                      </a:pPr>
                      <a:r>
                        <a:rPr lang="zh-CN" sz="3600" b="1" dirty="0">
                          <a:solidFill>
                            <a:srgbClr val="0070C0"/>
                          </a:solidFill>
                        </a:rPr>
                        <a:t>注意</a:t>
                      </a:r>
                      <a:endParaRPr lang="zh-CN" sz="3600" b="1" dirty="0">
                        <a:solidFill>
                          <a:srgbClr val="0070C0"/>
                        </a:solidFill>
                      </a:endParaRPr>
                    </a:p>
                  </a:txBody>
                  <a:tcPr anchor="ctr">
                    <a:solidFill>
                      <a:schemeClr val="bg1"/>
                    </a:solidFill>
                  </a:tcPr>
                </a:tc>
              </a:tr>
            </a:tbl>
          </a:graphicData>
        </a:graphic>
      </p:graphicFrame>
      <p:grpSp>
        <p:nvGrpSpPr>
          <p:cNvPr id="7169" name="组合 26"/>
          <p:cNvGrpSpPr/>
          <p:nvPr/>
        </p:nvGrpSpPr>
        <p:grpSpPr bwMode="auto">
          <a:xfrm>
            <a:off x="8110468" y="1611134"/>
            <a:ext cx="2661920" cy="1194993"/>
            <a:chOff x="4501" y="1949"/>
            <a:chExt cx="4192" cy="1776"/>
          </a:xfrm>
        </p:grpSpPr>
        <p:sp>
          <p:nvSpPr>
            <p:cNvPr id="47" name="Freeform 5"/>
            <p:cNvSpPr/>
            <p:nvPr>
              <p:custDataLst>
                <p:tags r:id="rId4"/>
              </p:custDataLst>
            </p:nvPr>
          </p:nvSpPr>
          <p:spPr bwMode="auto">
            <a:xfrm>
              <a:off x="4589" y="2027"/>
              <a:ext cx="4011" cy="1698"/>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lIns="73530" tIns="36764" rIns="73530" bIns="36764"/>
            <a:lstStyle/>
            <a:p>
              <a:endParaRPr lang="zh-CN" altLang="en-US" sz="1370" noProof="1"/>
            </a:p>
          </p:txBody>
        </p:sp>
        <p:sp>
          <p:nvSpPr>
            <p:cNvPr id="67" name="TextBox 59"/>
            <p:cNvSpPr txBox="1">
              <a:spLocks noChangeArrowheads="1"/>
            </p:cNvSpPr>
            <p:nvPr>
              <p:custDataLst>
                <p:tags r:id="rId5"/>
              </p:custDataLst>
            </p:nvPr>
          </p:nvSpPr>
          <p:spPr bwMode="auto">
            <a:xfrm>
              <a:off x="4501" y="1949"/>
              <a:ext cx="4192" cy="163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zh-CN" altLang="en-US" sz="3220" b="1" kern="0" noProof="1">
                  <a:solidFill>
                    <a:schemeClr val="bg1"/>
                  </a:solidFill>
                  <a:latin typeface="微软雅黑" panose="020B0503020204020204" charset="-122"/>
                  <a:ea typeface="微软雅黑" panose="020B0503020204020204" charset="-122"/>
                </a:rPr>
                <a:t>角</a:t>
              </a:r>
              <a:r>
                <a:rPr lang="en-US" altLang="zh-CN" sz="3220" b="1" kern="0" noProof="1">
                  <a:solidFill>
                    <a:schemeClr val="bg1"/>
                  </a:solidFill>
                  <a:latin typeface="微软雅黑" panose="020B0503020204020204" charset="-122"/>
                  <a:ea typeface="微软雅黑" panose="020B0503020204020204" charset="-122"/>
                </a:rPr>
                <a:t>   </a:t>
              </a:r>
              <a:r>
                <a:rPr lang="zh-CN" altLang="en-US" sz="3220" b="1" kern="0" noProof="1">
                  <a:solidFill>
                    <a:schemeClr val="bg1"/>
                  </a:solidFill>
                  <a:latin typeface="微软雅黑" panose="020B0503020204020204" charset="-122"/>
                  <a:ea typeface="微软雅黑" panose="020B0503020204020204" charset="-122"/>
                </a:rPr>
                <a:t>色 </a:t>
              </a:r>
              <a:endParaRPr lang="en-US" altLang="zh-CN" sz="3220" b="1" kern="0" noProof="1">
                <a:solidFill>
                  <a:schemeClr val="bg1"/>
                </a:solidFill>
                <a:latin typeface="微软雅黑" panose="020B0503020204020204" charset="-122"/>
                <a:ea typeface="微软雅黑" panose="020B0503020204020204" charset="-122"/>
              </a:endParaRPr>
            </a:p>
            <a:p>
              <a:pPr algn="ctr">
                <a:lnSpc>
                  <a:spcPct val="120000"/>
                </a:lnSpc>
                <a:defRPr/>
              </a:pPr>
              <a:r>
                <a:rPr lang="en-US" altLang="zh-CN" sz="2255" kern="0" noProof="1">
                  <a:solidFill>
                    <a:srgbClr val="2F5EB0"/>
                  </a:solidFill>
                  <a:latin typeface="微软雅黑" panose="020B0503020204020204" charset="-122"/>
                  <a:ea typeface="微软雅黑" panose="020B0503020204020204" charset="-122"/>
                </a:rPr>
                <a:t>Contents</a:t>
              </a:r>
              <a:endParaRPr lang="en-US" altLang="ko-KR" sz="2255" kern="0" noProof="1">
                <a:solidFill>
                  <a:srgbClr val="2F5EB0"/>
                </a:solidFill>
                <a:latin typeface="微软雅黑" panose="020B0503020204020204" charset="-122"/>
                <a:ea typeface="微软雅黑" panose="020B0503020204020204" charset="-122"/>
              </a:endParaRPr>
            </a:p>
          </p:txBody>
        </p:sp>
      </p:grpSp>
      <p:grpSp>
        <p:nvGrpSpPr>
          <p:cNvPr id="7198" name="组合 35"/>
          <p:cNvGrpSpPr/>
          <p:nvPr/>
        </p:nvGrpSpPr>
        <p:grpSpPr bwMode="auto">
          <a:xfrm>
            <a:off x="8612922" y="3768411"/>
            <a:ext cx="1690687" cy="1254125"/>
            <a:chOff x="-165" y="6487"/>
            <a:chExt cx="2664" cy="1975"/>
          </a:xfrm>
        </p:grpSpPr>
        <p:sp>
          <p:nvSpPr>
            <p:cNvPr id="14" name="文本框 9"/>
            <p:cNvSpPr txBox="1"/>
            <p:nvPr>
              <p:custDataLst>
                <p:tags r:id="rId6"/>
              </p:custDataLst>
            </p:nvPr>
          </p:nvSpPr>
          <p:spPr>
            <a:xfrm>
              <a:off x="-165" y="7987"/>
              <a:ext cx="2664" cy="475"/>
            </a:xfrm>
            <a:prstGeom prst="rect">
              <a:avLst/>
            </a:prstGeom>
            <a:noFill/>
          </p:spPr>
          <p:txBody>
            <a:bodyPr lIns="55146" tIns="27571" rIns="55146" bIns="27571">
              <a:spAutoFit/>
            </a:bodyPr>
            <a:lstStyle/>
            <a:p>
              <a:pPr marL="0" lvl="1" algn="ctr"/>
              <a:r>
                <a:rPr lang="zh-CN" altLang="en-US" sz="1610" b="1" noProof="1">
                  <a:solidFill>
                    <a:srgbClr val="2F5EB0"/>
                  </a:solidFill>
                  <a:latin typeface="微软雅黑" panose="020B0503020204020204" charset="-122"/>
                  <a:ea typeface="微软雅黑" panose="020B0503020204020204" charset="-122"/>
                </a:rPr>
                <a:t>教师</a:t>
              </a:r>
              <a:endParaRPr lang="zh-CN" altLang="en-US" sz="1610" b="1" noProof="1">
                <a:solidFill>
                  <a:srgbClr val="2F5EB0"/>
                </a:solidFill>
                <a:latin typeface="微软雅黑" panose="020B0503020204020204" charset="-122"/>
                <a:ea typeface="微软雅黑" panose="020B0503020204020204" charset="-122"/>
              </a:endParaRPr>
            </a:p>
          </p:txBody>
        </p:sp>
        <p:sp>
          <p:nvSpPr>
            <p:cNvPr id="17" name="Freeform 5"/>
            <p:cNvSpPr/>
            <p:nvPr>
              <p:custDataLst>
                <p:tags r:id="rId7"/>
              </p:custDataLst>
            </p:nvPr>
          </p:nvSpPr>
          <p:spPr bwMode="auto">
            <a:xfrm>
              <a:off x="418" y="6487"/>
              <a:ext cx="1499" cy="135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lIns="73530" tIns="36764" rIns="73530" bIns="36764"/>
            <a:lstStyle/>
            <a:p>
              <a:pPr algn="ctr"/>
              <a:endParaRPr lang="zh-CN" altLang="en-US" sz="1370" noProof="1">
                <a:solidFill>
                  <a:srgbClr val="3CCCC7"/>
                </a:solidFill>
              </a:endParaRPr>
            </a:p>
          </p:txBody>
        </p:sp>
      </p:grpSp>
      <p:pic>
        <p:nvPicPr>
          <p:cNvPr id="2" name="图片 1" descr="3b333633323432303bc8cb"/>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64320" y="3895090"/>
            <a:ext cx="605790" cy="6057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20015" y="1084580"/>
            <a:ext cx="2457450" cy="4987290"/>
          </a:xfrm>
          <a:prstGeom prst="rect">
            <a:avLst/>
          </a:prstGeom>
          <a:solidFill>
            <a:srgbClr val="4874CB"/>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dirty="0">
                <a:solidFill>
                  <a:schemeClr val="tx1"/>
                </a:solidFill>
                <a:latin typeface="+mn-ea"/>
                <a:cs typeface="+mn-ea"/>
                <a:sym typeface="+mn-ea"/>
              </a:rPr>
              <a:t>1.</a:t>
            </a:r>
            <a:r>
              <a:rPr lang="zh-CN" altLang="en-US" dirty="0">
                <a:solidFill>
                  <a:schemeClr val="tx2"/>
                </a:solidFill>
                <a:sym typeface="+mn-ea"/>
              </a:rPr>
              <a:t>通过</a:t>
            </a:r>
            <a:r>
              <a:rPr lang="en-US" altLang="zh-CN" u="sng" dirty="0">
                <a:sym typeface="+mn-ea"/>
                <a:hlinkClick r:id="rId2"/>
              </a:rPr>
              <a:t>https://zbcgxt.sdipct.edu.cn/</a:t>
            </a:r>
            <a:r>
              <a:rPr lang="zh-CN" dirty="0">
                <a:solidFill>
                  <a:schemeClr val="tx1"/>
                </a:solidFill>
                <a:latin typeface="+mn-ea"/>
                <a:cs typeface="+mn-ea"/>
                <a:sym typeface="+mn-ea"/>
              </a:rPr>
              <a:t>，登录后自动跳转进入系统</a:t>
            </a:r>
            <a:r>
              <a:rPr lang="zh-CN" altLang="en-US" dirty="0">
                <a:solidFill>
                  <a:schemeClr val="tx2"/>
                </a:solidFill>
                <a:sym typeface="+mn-ea"/>
              </a:rPr>
              <a:t>。</a:t>
            </a:r>
            <a:endParaRPr lang="en-US" altLang="zh-CN" dirty="0">
              <a:solidFill>
                <a:schemeClr val="tx1"/>
              </a:solidFill>
              <a:latin typeface="+mn-ea"/>
              <a:cs typeface="+mn-ea"/>
              <a:sym typeface="+mn-ea"/>
            </a:endParaRPr>
          </a:p>
          <a:p>
            <a:pPr algn="l"/>
            <a:endParaRPr lang="en-US" altLang="zh-CN" dirty="0">
              <a:solidFill>
                <a:schemeClr val="tx1"/>
              </a:solidFill>
              <a:latin typeface="+mn-ea"/>
              <a:cs typeface="+mn-ea"/>
              <a:sym typeface="+mn-ea"/>
            </a:endParaRPr>
          </a:p>
          <a:p>
            <a:pPr algn="l"/>
            <a:r>
              <a:rPr lang="en-US" altLang="zh-CN" dirty="0">
                <a:solidFill>
                  <a:schemeClr val="tx1"/>
                </a:solidFill>
                <a:latin typeface="+mn-ea"/>
                <a:cs typeface="+mn-ea"/>
                <a:sym typeface="+mn-ea"/>
              </a:rPr>
              <a:t>2.</a:t>
            </a:r>
            <a:r>
              <a:rPr lang="zh-CN" altLang="en-US" dirty="0">
                <a:solidFill>
                  <a:schemeClr val="tx1"/>
                </a:solidFill>
                <a:latin typeface="+mn-ea"/>
                <a:cs typeface="+mn-ea"/>
                <a:sym typeface="+mn-ea"/>
              </a:rPr>
              <a:t>通过</a:t>
            </a:r>
            <a:r>
              <a:rPr lang="zh-CN" dirty="0">
                <a:solidFill>
                  <a:schemeClr val="tx1"/>
                </a:solidFill>
                <a:latin typeface="+mn-ea"/>
                <a:cs typeface="+mn-ea"/>
                <a:sym typeface="+mn-ea"/>
              </a:rPr>
              <a:t>数字校园：登录数字校园，点击招标采购管理，自动跳转进入系统。</a:t>
            </a:r>
            <a:endParaRPr lang="zh-CN" dirty="0">
              <a:solidFill>
                <a:schemeClr val="tx2"/>
              </a:solidFill>
              <a:latin typeface="+mn-ea"/>
              <a:cs typeface="+mn-ea"/>
            </a:endParaRPr>
          </a:p>
        </p:txBody>
      </p:sp>
      <p:pic>
        <p:nvPicPr>
          <p:cNvPr id="4" name="图片 2"/>
          <p:cNvPicPr>
            <a:picLocks noChangeAspect="1"/>
          </p:cNvPicPr>
          <p:nvPr>
            <p:custDataLst>
              <p:tags r:id="rId3"/>
            </p:custDataLst>
          </p:nvPr>
        </p:nvPicPr>
        <p:blipFill>
          <a:blip r:embed="rId4"/>
          <a:srcRect b="22491"/>
          <a:stretch>
            <a:fillRect/>
          </a:stretch>
        </p:blipFill>
        <p:spPr>
          <a:xfrm>
            <a:off x="2689860" y="1084580"/>
            <a:ext cx="9222740" cy="2240915"/>
          </a:xfrm>
          <a:prstGeom prst="rect">
            <a:avLst/>
          </a:prstGeom>
          <a:noFill/>
          <a:ln>
            <a:noFill/>
          </a:ln>
        </p:spPr>
      </p:pic>
      <p:pic>
        <p:nvPicPr>
          <p:cNvPr id="2" name="图片 1"/>
          <p:cNvPicPr>
            <a:picLocks noChangeAspect="1"/>
          </p:cNvPicPr>
          <p:nvPr>
            <p:custDataLst>
              <p:tags r:id="rId5"/>
            </p:custDataLst>
          </p:nvPr>
        </p:nvPicPr>
        <p:blipFill>
          <a:blip r:embed="rId6"/>
          <a:srcRect b="22847"/>
          <a:stretch>
            <a:fillRect/>
          </a:stretch>
        </p:blipFill>
        <p:spPr>
          <a:xfrm>
            <a:off x="2689859" y="3325495"/>
            <a:ext cx="9222739" cy="2745740"/>
          </a:xfrm>
          <a:prstGeom prst="rect">
            <a:avLst/>
          </a:prstGeom>
          <a:noFill/>
          <a:ln>
            <a:noFill/>
          </a:ln>
        </p:spPr>
      </p:pic>
      <p:cxnSp>
        <p:nvCxnSpPr>
          <p:cNvPr id="6" name="直接箭头连接符 5"/>
          <p:cNvCxnSpPr/>
          <p:nvPr>
            <p:custDataLst>
              <p:tags r:id="rId7"/>
            </p:custDataLst>
          </p:nvPr>
        </p:nvCxnSpPr>
        <p:spPr>
          <a:xfrm flipV="1">
            <a:off x="2526896" y="3795972"/>
            <a:ext cx="5573395" cy="64770"/>
          </a:xfrm>
          <a:prstGeom prst="straightConnector1">
            <a:avLst/>
          </a:prstGeom>
          <a:ln w="3175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11125" y="1101090"/>
            <a:ext cx="2573655" cy="4987290"/>
          </a:xfrm>
          <a:prstGeom prst="rect">
            <a:avLst/>
          </a:prstGeom>
          <a:solidFill>
            <a:srgbClr val="4874CB"/>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altLang="zh-CN" dirty="0">
                <a:solidFill>
                  <a:schemeClr val="tx1"/>
                </a:solidFill>
                <a:latin typeface="+mn-ea"/>
                <a:cs typeface="+mn-ea"/>
                <a:sym typeface="+mn-ea"/>
              </a:rPr>
              <a:t>3.</a:t>
            </a:r>
            <a:r>
              <a:rPr lang="zh-CN" altLang="en-US" dirty="0">
                <a:solidFill>
                  <a:schemeClr val="tx1"/>
                </a:solidFill>
                <a:latin typeface="+mn-ea"/>
                <a:cs typeface="+mn-ea"/>
                <a:sym typeface="+mn-ea"/>
              </a:rPr>
              <a:t>通过</a:t>
            </a:r>
            <a:r>
              <a:rPr lang="en-US" altLang="zh-CN" dirty="0">
                <a:solidFill>
                  <a:schemeClr val="tx1"/>
                </a:solidFill>
                <a:latin typeface="+mn-ea"/>
                <a:cs typeface="+mn-ea"/>
                <a:sym typeface="+mn-ea"/>
              </a:rPr>
              <a:t>OA</a:t>
            </a:r>
            <a:r>
              <a:rPr lang="zh-CN" altLang="en-US" dirty="0">
                <a:solidFill>
                  <a:schemeClr val="tx1"/>
                </a:solidFill>
                <a:latin typeface="+mn-ea"/>
                <a:cs typeface="+mn-ea"/>
                <a:sym typeface="+mn-ea"/>
              </a:rPr>
              <a:t>系统</a:t>
            </a:r>
            <a:r>
              <a:rPr lang="zh-CN" altLang="zh-CN" dirty="0">
                <a:solidFill>
                  <a:schemeClr val="tx1"/>
                </a:solidFill>
                <a:latin typeface="+mn-ea"/>
                <a:cs typeface="+mn-ea"/>
                <a:sym typeface="+mn-ea"/>
              </a:rPr>
              <a:t>：</a:t>
            </a:r>
            <a:endParaRPr lang="en-US" altLang="zh-CN" dirty="0">
              <a:solidFill>
                <a:schemeClr val="tx1"/>
              </a:solidFill>
              <a:latin typeface="+mn-ea"/>
              <a:cs typeface="+mn-ea"/>
              <a:sym typeface="+mn-ea"/>
            </a:endParaRPr>
          </a:p>
          <a:p>
            <a:r>
              <a:rPr lang="zh-CN" altLang="zh-CN" dirty="0">
                <a:solidFill>
                  <a:schemeClr val="tx1"/>
                </a:solidFill>
                <a:latin typeface="+mn-ea"/>
                <a:cs typeface="+mn-ea"/>
                <a:sym typeface="+mn-ea"/>
              </a:rPr>
              <a:t>点击招标采购模块中的招标采购管理，自动跳转进入系统。</a:t>
            </a:r>
            <a:endParaRPr lang="en-US" altLang="zh-CN" dirty="0">
              <a:solidFill>
                <a:schemeClr val="tx1"/>
              </a:solidFill>
              <a:latin typeface="+mn-ea"/>
              <a:cs typeface="+mn-ea"/>
              <a:sym typeface="+mn-ea"/>
            </a:endParaRPr>
          </a:p>
          <a:p>
            <a:endParaRPr lang="zh-CN" altLang="zh-CN" dirty="0">
              <a:solidFill>
                <a:schemeClr val="tx2"/>
              </a:solidFill>
              <a:latin typeface="+mn-ea"/>
              <a:cs typeface="+mn-ea"/>
            </a:endParaRPr>
          </a:p>
          <a:p>
            <a:pPr algn="l"/>
            <a:r>
              <a:rPr lang="en-US" altLang="zh-CN" dirty="0">
                <a:solidFill>
                  <a:schemeClr val="tx1"/>
                </a:solidFill>
                <a:latin typeface="+mn-ea"/>
                <a:cs typeface="+mn-ea"/>
                <a:sym typeface="+mn-ea"/>
              </a:rPr>
              <a:t>4.</a:t>
            </a:r>
            <a:r>
              <a:rPr lang="zh-CN" altLang="en-US" dirty="0">
                <a:solidFill>
                  <a:schemeClr val="tx1"/>
                </a:solidFill>
                <a:latin typeface="+mn-ea"/>
                <a:cs typeface="+mn-ea"/>
                <a:sym typeface="+mn-ea"/>
              </a:rPr>
              <a:t>通过</a:t>
            </a:r>
            <a:r>
              <a:rPr lang="zh-CN" dirty="0">
                <a:solidFill>
                  <a:schemeClr val="tx1"/>
                </a:solidFill>
                <a:latin typeface="+mn-ea"/>
                <a:cs typeface="+mn-ea"/>
                <a:sym typeface="+mn-ea"/>
              </a:rPr>
              <a:t>招标采购办公室网站首页：</a:t>
            </a:r>
            <a:endParaRPr lang="en-US" altLang="zh-CN" dirty="0">
              <a:solidFill>
                <a:schemeClr val="tx1"/>
              </a:solidFill>
              <a:latin typeface="+mn-ea"/>
              <a:cs typeface="+mn-ea"/>
              <a:sym typeface="+mn-ea"/>
            </a:endParaRPr>
          </a:p>
          <a:p>
            <a:pPr algn="l"/>
            <a:r>
              <a:rPr lang="zh-CN" dirty="0">
                <a:solidFill>
                  <a:schemeClr val="tx1"/>
                </a:solidFill>
                <a:latin typeface="+mn-ea"/>
                <a:cs typeface="+mn-ea"/>
                <a:sym typeface="+mn-ea"/>
              </a:rPr>
              <a:t>点击业务管理入口模块的招标采购管理，登录后自动跳转进入系统。</a:t>
            </a:r>
            <a:endParaRPr lang="en-US" altLang="zh-CN" dirty="0">
              <a:solidFill>
                <a:schemeClr val="tx1"/>
              </a:solidFill>
              <a:latin typeface="+mn-ea"/>
              <a:cs typeface="+mn-ea"/>
              <a:sym typeface="+mn-ea"/>
            </a:endParaRPr>
          </a:p>
          <a:p>
            <a:pPr algn="l"/>
            <a:endParaRPr lang="zh-CN" dirty="0">
              <a:solidFill>
                <a:schemeClr val="tx1"/>
              </a:solidFill>
              <a:latin typeface="+mn-ea"/>
              <a:cs typeface="+mn-ea"/>
              <a:sym typeface="+mn-ea"/>
            </a:endParaRPr>
          </a:p>
          <a:p>
            <a:r>
              <a:rPr lang="zh-CN" altLang="en-US" dirty="0">
                <a:solidFill>
                  <a:srgbClr val="FFFF00"/>
                </a:solidFill>
                <a:sym typeface="+mn-ea"/>
              </a:rPr>
              <a:t>注：系统所有业务企业微信均有消息提醒</a:t>
            </a:r>
            <a:endParaRPr lang="en-US" altLang="zh-CN" dirty="0">
              <a:solidFill>
                <a:schemeClr val="tx1"/>
              </a:solidFill>
              <a:latin typeface="+mn-ea"/>
              <a:cs typeface="+mn-ea"/>
              <a:sym typeface="+mn-ea"/>
            </a:endParaRPr>
          </a:p>
          <a:p>
            <a:pPr algn="l"/>
            <a:endParaRPr lang="en-US" altLang="zh-CN" dirty="0">
              <a:solidFill>
                <a:schemeClr val="tx1"/>
              </a:solidFill>
              <a:latin typeface="+mn-ea"/>
              <a:cs typeface="+mn-ea"/>
              <a:sym typeface="+mn-ea"/>
            </a:endParaRPr>
          </a:p>
        </p:txBody>
      </p:sp>
      <p:pic>
        <p:nvPicPr>
          <p:cNvPr id="3" name="图片 2"/>
          <p:cNvPicPr>
            <a:picLocks noChangeAspect="1"/>
          </p:cNvPicPr>
          <p:nvPr/>
        </p:nvPicPr>
        <p:blipFill>
          <a:blip r:embed="rId2"/>
          <a:srcRect t="521" r="42472"/>
          <a:stretch>
            <a:fillRect/>
          </a:stretch>
        </p:blipFill>
        <p:spPr>
          <a:xfrm>
            <a:off x="7716289" y="1084579"/>
            <a:ext cx="4354830" cy="4987289"/>
          </a:xfrm>
          <a:prstGeom prst="rect">
            <a:avLst/>
          </a:prstGeom>
        </p:spPr>
      </p:pic>
      <p:pic>
        <p:nvPicPr>
          <p:cNvPr id="8" name="图片 7"/>
          <p:cNvPicPr>
            <a:picLocks noChangeAspect="1"/>
          </p:cNvPicPr>
          <p:nvPr/>
        </p:nvPicPr>
        <p:blipFill>
          <a:blip r:embed="rId3"/>
          <a:stretch>
            <a:fillRect/>
          </a:stretch>
        </p:blipFill>
        <p:spPr>
          <a:xfrm>
            <a:off x="2797810" y="1084580"/>
            <a:ext cx="4890770" cy="4987290"/>
          </a:xfrm>
          <a:prstGeom prst="rect">
            <a:avLst/>
          </a:prstGeom>
        </p:spPr>
      </p:pic>
      <p:cxnSp>
        <p:nvCxnSpPr>
          <p:cNvPr id="9" name="直接箭头连接符 8"/>
          <p:cNvCxnSpPr/>
          <p:nvPr>
            <p:custDataLst>
              <p:tags r:id="rId4"/>
            </p:custDataLst>
          </p:nvPr>
        </p:nvCxnSpPr>
        <p:spPr>
          <a:xfrm>
            <a:off x="2282825" y="4305935"/>
            <a:ext cx="1587500" cy="903605"/>
          </a:xfrm>
          <a:prstGeom prst="straightConnector1">
            <a:avLst/>
          </a:prstGeom>
          <a:ln w="3175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cxnSp>
        <p:nvCxnSpPr>
          <p:cNvPr id="10" name="直接箭头连接符 9"/>
          <p:cNvCxnSpPr/>
          <p:nvPr>
            <p:custDataLst>
              <p:tags r:id="rId5"/>
            </p:custDataLst>
          </p:nvPr>
        </p:nvCxnSpPr>
        <p:spPr>
          <a:xfrm>
            <a:off x="2510155" y="2384598"/>
            <a:ext cx="5857875" cy="2907665"/>
          </a:xfrm>
          <a:prstGeom prst="straightConnector1">
            <a:avLst/>
          </a:prstGeom>
          <a:ln w="3175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a:blip r:embed="rId3"/>
          <a:stretch>
            <a:fillRect/>
          </a:stretch>
        </p:blipFill>
        <p:spPr>
          <a:xfrm>
            <a:off x="177165" y="763270"/>
            <a:ext cx="11567795" cy="57626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rcRect r="8902"/>
          <a:stretch>
            <a:fillRect/>
          </a:stretch>
        </p:blipFill>
        <p:spPr>
          <a:xfrm>
            <a:off x="2769235" y="913130"/>
            <a:ext cx="9422765" cy="5563870"/>
          </a:xfrm>
          <a:prstGeom prst="rect">
            <a:avLst/>
          </a:prstGeom>
        </p:spPr>
      </p:pic>
      <p:pic>
        <p:nvPicPr>
          <p:cNvPr id="5" name="图片 4"/>
          <p:cNvPicPr>
            <a:picLocks noChangeAspect="1"/>
          </p:cNvPicPr>
          <p:nvPr/>
        </p:nvPicPr>
        <p:blipFill>
          <a:blip r:embed="rId4"/>
          <a:stretch>
            <a:fillRect/>
          </a:stretch>
        </p:blipFill>
        <p:spPr>
          <a:xfrm>
            <a:off x="2707599" y="3520192"/>
            <a:ext cx="9051763" cy="2346325"/>
          </a:xfrm>
          <a:prstGeom prst="rect">
            <a:avLst/>
          </a:prstGeom>
        </p:spPr>
      </p:pic>
      <p:sp>
        <p:nvSpPr>
          <p:cNvPr id="2" name="矩形标注 1"/>
          <p:cNvSpPr/>
          <p:nvPr>
            <p:custDataLst>
              <p:tags r:id="rId5"/>
            </p:custDataLst>
          </p:nvPr>
        </p:nvSpPr>
        <p:spPr>
          <a:xfrm>
            <a:off x="180340" y="913130"/>
            <a:ext cx="2527300" cy="5433695"/>
          </a:xfrm>
          <a:prstGeom prst="wedgeRectCallout">
            <a:avLst>
              <a:gd name="adj1" fmla="val 49362"/>
              <a:gd name="adj2" fmla="val -1292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0000"/>
              </a:lnSpc>
            </a:pPr>
            <a:r>
              <a:rPr lang="zh-CN" altLang="en-US" dirty="0">
                <a:solidFill>
                  <a:schemeClr val="tx1"/>
                </a:solidFill>
              </a:rPr>
              <a:t>一、控制台</a:t>
            </a:r>
            <a:endParaRPr lang="zh-CN" altLang="en-US" dirty="0">
              <a:solidFill>
                <a:schemeClr val="tx1"/>
              </a:solidFill>
            </a:endParaRPr>
          </a:p>
          <a:p>
            <a:pPr algn="l">
              <a:lnSpc>
                <a:spcPct val="100000"/>
              </a:lnSpc>
            </a:pPr>
            <a:endParaRPr lang="zh-CN" altLang="en-US" dirty="0">
              <a:solidFill>
                <a:schemeClr val="tx1"/>
              </a:solidFill>
            </a:endParaRPr>
          </a:p>
          <a:p>
            <a:pPr>
              <a:lnSpc>
                <a:spcPct val="100000"/>
              </a:lnSpc>
            </a:pPr>
            <a:r>
              <a:rPr lang="en-US" altLang="zh-CN" dirty="0">
                <a:solidFill>
                  <a:schemeClr val="tx1"/>
                </a:solidFill>
              </a:rPr>
              <a:t>1.</a:t>
            </a:r>
            <a:r>
              <a:rPr lang="zh-CN" altLang="en-US" dirty="0">
                <a:solidFill>
                  <a:schemeClr val="tx1"/>
                </a:solidFill>
              </a:rPr>
              <a:t>通用</a:t>
            </a:r>
            <a:endParaRPr lang="en-US" altLang="zh-CN" dirty="0">
              <a:solidFill>
                <a:schemeClr val="tx1"/>
              </a:solidFill>
            </a:endParaRPr>
          </a:p>
          <a:p>
            <a:pPr>
              <a:lnSpc>
                <a:spcPct val="100000"/>
              </a:lnSpc>
            </a:pPr>
            <a:r>
              <a:rPr lang="zh-CN" altLang="en-US" dirty="0">
                <a:solidFill>
                  <a:schemeClr val="tx1"/>
                </a:solidFill>
              </a:rPr>
              <a:t>包含提醒事项（开标提醒）、待办事项（ 意向公开、采购申请审批、招标文件审核、设置采购人代表、招标需求</a:t>
            </a:r>
            <a:r>
              <a:rPr lang="zh-CN" altLang="en-US" dirty="0">
                <a:solidFill>
                  <a:schemeClr val="tx1"/>
                </a:solidFill>
              </a:rPr>
              <a:t>完善）、</a:t>
            </a:r>
            <a:r>
              <a:rPr lang="zh-CN" altLang="en-US" dirty="0">
                <a:solidFill>
                  <a:schemeClr val="tx1"/>
                </a:solidFill>
                <a:sym typeface="+mn-ea"/>
              </a:rPr>
              <a:t>消息通知、</a:t>
            </a:r>
            <a:r>
              <a:rPr lang="zh-CN" altLang="en-US" dirty="0">
                <a:solidFill>
                  <a:schemeClr val="tx1"/>
                </a:solidFill>
              </a:rPr>
              <a:t>文档下载</a:t>
            </a:r>
            <a:endParaRPr lang="en-US" altLang="zh-CN" dirty="0">
              <a:solidFill>
                <a:schemeClr val="tx1"/>
              </a:solidFill>
            </a:endParaRPr>
          </a:p>
          <a:p>
            <a:pPr>
              <a:lnSpc>
                <a:spcPct val="100000"/>
              </a:lnSpc>
            </a:pPr>
            <a:endParaRPr lang="en-US" altLang="zh-CN" dirty="0">
              <a:solidFill>
                <a:schemeClr val="tx1"/>
              </a:solidFill>
            </a:endParaRPr>
          </a:p>
          <a:p>
            <a:pPr>
              <a:lnSpc>
                <a:spcPct val="100000"/>
              </a:lnSpc>
            </a:pPr>
            <a:r>
              <a:rPr lang="en-US" altLang="zh-CN" dirty="0">
                <a:solidFill>
                  <a:schemeClr val="tx1"/>
                </a:solidFill>
              </a:rPr>
              <a:t>2.</a:t>
            </a:r>
            <a:r>
              <a:rPr lang="zh-CN" altLang="en-US" dirty="0">
                <a:solidFill>
                  <a:schemeClr val="tx1"/>
                </a:solidFill>
              </a:rPr>
              <a:t>开标日历</a:t>
            </a:r>
            <a:endParaRPr lang="en-US" altLang="zh-CN" dirty="0">
              <a:solidFill>
                <a:schemeClr val="tx1"/>
              </a:solidFill>
            </a:endParaRPr>
          </a:p>
          <a:p>
            <a:pPr>
              <a:lnSpc>
                <a:spcPct val="100000"/>
              </a:lnSpc>
            </a:pPr>
            <a:r>
              <a:rPr lang="zh-CN" altLang="en-US" dirty="0">
                <a:solidFill>
                  <a:schemeClr val="tx1"/>
                </a:solidFill>
              </a:rPr>
              <a:t>日期标注蓝色为当天有开标项目，点击可查看详细信息</a:t>
            </a:r>
            <a:endParaRPr lang="zh-CN" altLang="en-US" dirty="0">
              <a:solidFill>
                <a:schemeClr val="tx1"/>
              </a:solidFill>
            </a:endParaRPr>
          </a:p>
        </p:txBody>
      </p:sp>
      <p:cxnSp>
        <p:nvCxnSpPr>
          <p:cNvPr id="7" name="直接箭头连接符 6"/>
          <p:cNvCxnSpPr/>
          <p:nvPr/>
        </p:nvCxnSpPr>
        <p:spPr>
          <a:xfrm>
            <a:off x="914400" y="1651248"/>
            <a:ext cx="2893695" cy="24765"/>
          </a:xfrm>
          <a:prstGeom prst="straightConnector1">
            <a:avLst/>
          </a:prstGeom>
          <a:ln w="3175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cxnSp>
        <p:nvCxnSpPr>
          <p:cNvPr id="13" name="直接箭头连接符 12"/>
          <p:cNvCxnSpPr/>
          <p:nvPr/>
        </p:nvCxnSpPr>
        <p:spPr>
          <a:xfrm flipV="1">
            <a:off x="1540221" y="3662680"/>
            <a:ext cx="1501775" cy="391160"/>
          </a:xfrm>
          <a:prstGeom prst="straightConnector1">
            <a:avLst/>
          </a:prstGeom>
          <a:ln w="3175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pic>
        <p:nvPicPr>
          <p:cNvPr id="3" name="图片 2"/>
          <p:cNvPicPr>
            <a:picLocks noChangeAspect="1"/>
          </p:cNvPicPr>
          <p:nvPr/>
        </p:nvPicPr>
        <p:blipFill>
          <a:blip r:embed="rId6"/>
          <a:stretch>
            <a:fillRect/>
          </a:stretch>
        </p:blipFill>
        <p:spPr>
          <a:xfrm>
            <a:off x="2769235" y="1277620"/>
            <a:ext cx="9273540" cy="4303395"/>
          </a:xfrm>
          <a:prstGeom prst="rect">
            <a:avLst/>
          </a:prstGeom>
        </p:spPr>
      </p:pic>
      <p:cxnSp>
        <p:nvCxnSpPr>
          <p:cNvPr id="4" name="直接箭头连接符 3"/>
          <p:cNvCxnSpPr/>
          <p:nvPr/>
        </p:nvCxnSpPr>
        <p:spPr>
          <a:xfrm flipV="1">
            <a:off x="2577176" y="2745105"/>
            <a:ext cx="871855" cy="1957705"/>
          </a:xfrm>
          <a:prstGeom prst="straightConnector1">
            <a:avLst/>
          </a:prstGeom>
          <a:ln w="3175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ppt_x"/>
                                          </p:val>
                                        </p:tav>
                                        <p:tav tm="100000">
                                          <p:val>
                                            <p:strVal val="#ppt_x"/>
                                          </p:val>
                                        </p:tav>
                                      </p:tavLst>
                                    </p:anim>
                                    <p:anim calcmode="lin" valueType="num">
                                      <p:cBhvr additive="base">
                                        <p:cTn id="1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2" presetClass="exit" presetSubtype="4" fill="hold" nodeType="with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TABLE_ENDDRAG_ORIGIN_RECT" val="688*50"/>
  <p:tag name="TABLE_ENDDRAG_RECT" val="0*14*688*50"/>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TABLE_ENDDRAG_ORIGIN_RECT" val="846*474"/>
  <p:tag name="TABLE_ENDDRAG_RECT" val="71*52*846*474"/>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TABLE_ENDDRAG_ORIGIN_RECT" val="369*50"/>
  <p:tag name="TABLE_ENDDRAG_RECT" val="0*14*369*50"/>
</p:tagLst>
</file>

<file path=ppt/tags/tag52.xml><?xml version="1.0" encoding="utf-8"?>
<p:tagLst xmlns:p="http://schemas.openxmlformats.org/presentationml/2006/main">
  <p:tag name="TABLE_ENDDRAG_ORIGIN_RECT" val="410*465"/>
  <p:tag name="TABLE_ENDDRAG_RECT" val="280*70*410*465"/>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TABLE_ENDDRAG_ORIGIN_RECT" val="959*446"/>
  <p:tag name="TABLE_ENDDRAG_RECT" val="0*64*959*446"/>
</p:tagLst>
</file>

<file path=ppt/tags/tag56.xml><?xml version="1.0" encoding="utf-8"?>
<p:tagLst xmlns:p="http://schemas.openxmlformats.org/presentationml/2006/main">
  <p:tag name="TABLE_ENDDRAG_ORIGIN_RECT" val="959*446"/>
  <p:tag name="TABLE_ENDDRAG_RECT" val="0*64*959*446"/>
</p:tagLst>
</file>

<file path=ppt/tags/tag57.xml><?xml version="1.0" encoding="utf-8"?>
<p:tagLst xmlns:p="http://schemas.openxmlformats.org/presentationml/2006/main">
  <p:tag name="TABLE_ENDDRAG_ORIGIN_RECT" val="959*446"/>
  <p:tag name="TABLE_ENDDRAG_RECT" val="0*64*959*446"/>
</p:tagLst>
</file>

<file path=ppt/tags/tag58.xml><?xml version="1.0" encoding="utf-8"?>
<p:tagLst xmlns:p="http://schemas.openxmlformats.org/presentationml/2006/main">
  <p:tag name="TABLE_ENDDRAG_ORIGIN_RECT" val="670*50"/>
  <p:tag name="TABLE_ENDDRAG_RECT" val="0*14*670*50"/>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TABLE_ENDDRAG_ORIGIN_RECT" val="300*42"/>
  <p:tag name="TABLE_ENDDRAG_RECT" val="103*95*300*42"/>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COMMONDATA" val="eyJoZGlkIjoiNGU5MTM1OTIxNmFhMzc3Njc1NTUyODQ5ZjEwNTkyNTMifQ=="/>
  <p:tag name="commondata" val="eyJoZGlkIjoiZjMxMDgzYjFiNTc5MDdjMDg4YWFlY2ViYTA4ZDMxNWIifQ=="/>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5331</Words>
  <Application>WPS 演示</Application>
  <PresentationFormat>宽屏</PresentationFormat>
  <Paragraphs>554</Paragraphs>
  <Slides>27</Slides>
  <Notes>1</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27</vt:i4>
      </vt:variant>
    </vt:vector>
  </HeadingPairs>
  <TitlesOfParts>
    <vt:vector size="36" baseType="lpstr">
      <vt:lpstr>Arial</vt:lpstr>
      <vt:lpstr>宋体</vt:lpstr>
      <vt:lpstr>Wingdings</vt:lpstr>
      <vt:lpstr>微软雅黑</vt:lpstr>
      <vt:lpstr>Calibri</vt:lpstr>
      <vt:lpstr>Arial Unicode MS</vt:lpstr>
      <vt:lpstr>Wingdings</vt:lpstr>
      <vt:lpstr>WPS</vt:lpstr>
      <vt:lpstr>Visio.Drawing.15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罗</cp:lastModifiedBy>
  <cp:revision>136</cp:revision>
  <dcterms:created xsi:type="dcterms:W3CDTF">2024-03-19T07:21:00Z</dcterms:created>
  <dcterms:modified xsi:type="dcterms:W3CDTF">2024-04-12T00:33:07Z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037306B52E3947FB8533326D88334DC2_13</vt:lpwstr>
  </property>
  <property fmtid="{D5CDD505-2E9C-101B-9397-08002B2CF9AE}" pid="3" name="KSOProductBuildVer">
    <vt:lpwstr>2052-12.1.0.16417</vt:lpwstr>
  </property>
</Properties>
</file>